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Arimo" panose="020B0604020202020204" charset="0"/>
      <p:regular r:id="rId28"/>
    </p:embeddedFont>
    <p:embeddedFont>
      <p:font typeface="Arimo Bold" panose="020B0604020202020204" charset="0"/>
      <p:regular r:id="rId29"/>
    </p:embeddedFont>
    <p:embeddedFont>
      <p:font typeface="Athiti SemiBold Bold" panose="020B0604020202020204" charset="-34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aruda" panose="020B0604020202020204" charset="-34"/>
      <p:regular r:id="rId35"/>
    </p:embeddedFont>
    <p:embeddedFont>
      <p:font typeface="Halant Medium" panose="020B0604020202020204" charset="0"/>
      <p:regular r:id="rId36"/>
    </p:embeddedFont>
    <p:embeddedFont>
      <p:font typeface="Halant Medium Bold" panose="020B0604020202020204" charset="0"/>
      <p:regular r:id="rId37"/>
    </p:embeddedFont>
    <p:embeddedFont>
      <p:font typeface="Nunito" panose="020B0604020202020204" charset="0"/>
      <p:regular r:id="rId38"/>
    </p:embeddedFont>
    <p:embeddedFont>
      <p:font typeface="Nunito Bold" panose="020B0604020202020204" charset="0"/>
      <p:regular r:id="rId39"/>
    </p:embeddedFont>
    <p:embeddedFont>
      <p:font typeface="Pridi Regular" panose="020B0604020202020204" charset="-34"/>
      <p:regular r:id="rId40"/>
    </p:embeddedFont>
    <p:embeddedFont>
      <p:font typeface="Pridi Regular Bold" panose="020B0604020202020204" charset="-34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5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66128" y="-247195"/>
            <a:ext cx="6926112" cy="10743361"/>
          </a:xfrm>
          <a:prstGeom prst="rect">
            <a:avLst/>
          </a:prstGeom>
          <a:solidFill>
            <a:srgbClr val="D5ECB8"/>
          </a:solidFill>
        </p:spPr>
      </p:sp>
      <p:sp>
        <p:nvSpPr>
          <p:cNvPr id="3" name="TextBox 3"/>
          <p:cNvSpPr txBox="1"/>
          <p:nvPr/>
        </p:nvSpPr>
        <p:spPr>
          <a:xfrm>
            <a:off x="271774" y="848681"/>
            <a:ext cx="13247922" cy="471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480"/>
              </a:lnSpc>
            </a:pPr>
            <a:r>
              <a:rPr lang="en-US" sz="8000" dirty="0">
                <a:solidFill>
                  <a:srgbClr val="F3F5F0"/>
                </a:solidFill>
                <a:latin typeface="Halant Medium Bold"/>
              </a:rPr>
              <a:t>CITI Program </a:t>
            </a:r>
          </a:p>
          <a:p>
            <a:pPr>
              <a:lnSpc>
                <a:spcPts val="12480"/>
              </a:lnSpc>
            </a:pPr>
            <a:r>
              <a:rPr lang="en-US" sz="8000" dirty="0">
                <a:solidFill>
                  <a:srgbClr val="F3F5F0"/>
                </a:solidFill>
                <a:latin typeface="Halant Medium Bold"/>
              </a:rPr>
              <a:t>for Faculty of Medicine,</a:t>
            </a:r>
          </a:p>
          <a:p>
            <a:pPr>
              <a:lnSpc>
                <a:spcPts val="12480"/>
              </a:lnSpc>
            </a:pPr>
            <a:r>
              <a:rPr lang="en-US" sz="8000" dirty="0">
                <a:solidFill>
                  <a:srgbClr val="F3F5F0"/>
                </a:solidFill>
                <a:latin typeface="Halant Medium Bold"/>
              </a:rPr>
              <a:t>Chiang Mai University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1000" y="5793433"/>
            <a:ext cx="9353264" cy="542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F3F5F0"/>
                </a:solidFill>
                <a:latin typeface="Nunito"/>
              </a:rPr>
              <a:t>A guide for registration and course selection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227729" y="619964"/>
            <a:ext cx="5498669" cy="10958290"/>
            <a:chOff x="0" y="0"/>
            <a:chExt cx="7331559" cy="1461105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3794565"/>
              <a:ext cx="3445246" cy="32040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3794565"/>
              <a:ext cx="3445246" cy="320407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612409"/>
              <a:ext cx="3445246" cy="320407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7612409"/>
              <a:ext cx="3445246" cy="320407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1406974"/>
              <a:ext cx="3445246" cy="320407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11406974"/>
              <a:ext cx="3445246" cy="3204079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 rot="-10800000">
            <a:off x="13738075" y="5933444"/>
            <a:ext cx="5834906" cy="5834906"/>
            <a:chOff x="0" y="0"/>
            <a:chExt cx="7779875" cy="777987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700000">
              <a:off x="1753385" y="525288"/>
              <a:ext cx="4273105" cy="6729299"/>
            </a:xfrm>
            <a:prstGeom prst="rect">
              <a:avLst/>
            </a:prstGeom>
          </p:spPr>
        </p:pic>
        <p:grpSp>
          <p:nvGrpSpPr>
            <p:cNvPr id="16" name="Group 16"/>
            <p:cNvGrpSpPr/>
            <p:nvPr/>
          </p:nvGrpSpPr>
          <p:grpSpPr>
            <a:xfrm rot="2672733">
              <a:off x="2100288" y="4274648"/>
              <a:ext cx="5340417" cy="952867"/>
              <a:chOff x="0" y="0"/>
              <a:chExt cx="2731296" cy="48733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DE05FB2-AD4F-481B-B226-F8B8B82EB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187" y="548021"/>
            <a:ext cx="5079365" cy="5079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2E16E4-F2EC-4F18-9613-E74801E64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42480"/>
            <a:ext cx="4114800" cy="7293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7653484"/>
            <a:ext cx="9619153" cy="2633516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552502" y="8056770"/>
            <a:ext cx="8427438" cy="2403059"/>
            <a:chOff x="0" y="0"/>
            <a:chExt cx="11236584" cy="320407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791338" y="0"/>
              <a:ext cx="3445246" cy="320407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63686" y="243231"/>
            <a:ext cx="9419314" cy="45801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63686" y="5028384"/>
            <a:ext cx="9419314" cy="46036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59060" y="337815"/>
            <a:ext cx="695614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34524F"/>
                </a:solidFill>
                <a:latin typeface="Nunito Bold"/>
              </a:rPr>
              <a:t>Registration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34524F"/>
              </a:solidFill>
              <a:latin typeface="Nunito Bold"/>
            </a:endParaRPr>
          </a:p>
          <a:p>
            <a:pPr>
              <a:lnSpc>
                <a:spcPts val="3639"/>
              </a:lnSpc>
            </a:pPr>
            <a:r>
              <a:rPr lang="en-US" sz="3200" dirty="0">
                <a:solidFill>
                  <a:srgbClr val="34524F"/>
                </a:solidFill>
                <a:latin typeface="Nunito"/>
              </a:rPr>
              <a:t>8. Choose your language preference  and fill more personal information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 - Click "Continue to Step 7"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599" dirty="0">
              <a:solidFill>
                <a:srgbClr val="34524F"/>
              </a:solidFill>
              <a:latin typeface="Nuni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832911" y="8541060"/>
            <a:ext cx="1424210" cy="629494"/>
            <a:chOff x="0" y="0"/>
            <a:chExt cx="1508500" cy="666750"/>
          </a:xfrm>
        </p:grpSpPr>
        <p:sp>
          <p:nvSpPr>
            <p:cNvPr id="11" name="Freeform 11"/>
            <p:cNvSpPr/>
            <p:nvPr/>
          </p:nvSpPr>
          <p:spPr>
            <a:xfrm>
              <a:off x="0" y="29210"/>
              <a:ext cx="1508500" cy="614680"/>
            </a:xfrm>
            <a:custGeom>
              <a:avLst/>
              <a:gdLst/>
              <a:ahLst/>
              <a:cxnLst/>
              <a:rect l="l" t="t" r="r" b="b"/>
              <a:pathLst>
                <a:path w="1508500" h="614680">
                  <a:moveTo>
                    <a:pt x="1508500" y="307340"/>
                  </a:moveTo>
                  <a:cubicBezTo>
                    <a:pt x="1508500" y="138430"/>
                    <a:pt x="1371340" y="1270"/>
                    <a:pt x="1201642" y="0"/>
                  </a:cubicBezTo>
                  <a:lnTo>
                    <a:pt x="306890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890" y="614680"/>
                  </a:cubicBezTo>
                  <a:lnTo>
                    <a:pt x="1202430" y="614680"/>
                  </a:lnTo>
                  <a:cubicBezTo>
                    <a:pt x="1371340" y="614680"/>
                    <a:pt x="1508500" y="476250"/>
                    <a:pt x="1508500" y="307340"/>
                  </a:cubicBezTo>
                  <a:close/>
                  <a:moveTo>
                    <a:pt x="1201642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201643" y="54610"/>
                  </a:lnTo>
                  <a:cubicBezTo>
                    <a:pt x="1340860" y="54610"/>
                    <a:pt x="1453890" y="167640"/>
                    <a:pt x="1453890" y="307340"/>
                  </a:cubicBezTo>
                  <a:cubicBezTo>
                    <a:pt x="1453890" y="447040"/>
                    <a:pt x="1340860" y="560070"/>
                    <a:pt x="1201643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851961" y="1425885"/>
            <a:ext cx="1587439" cy="711153"/>
            <a:chOff x="0" y="0"/>
            <a:chExt cx="1488323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1488323" cy="614680"/>
            </a:xfrm>
            <a:custGeom>
              <a:avLst/>
              <a:gdLst/>
              <a:ahLst/>
              <a:cxnLst/>
              <a:rect l="l" t="t" r="r" b="b"/>
              <a:pathLst>
                <a:path w="1488323" h="614680">
                  <a:moveTo>
                    <a:pt x="1488323" y="307340"/>
                  </a:moveTo>
                  <a:cubicBezTo>
                    <a:pt x="1488323" y="138430"/>
                    <a:pt x="1351163" y="1270"/>
                    <a:pt x="1181467" y="0"/>
                  </a:cubicBezTo>
                  <a:lnTo>
                    <a:pt x="306888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888" y="614680"/>
                  </a:cubicBezTo>
                  <a:lnTo>
                    <a:pt x="1182253" y="614680"/>
                  </a:lnTo>
                  <a:cubicBezTo>
                    <a:pt x="1351163" y="614680"/>
                    <a:pt x="1488323" y="476250"/>
                    <a:pt x="1488323" y="307340"/>
                  </a:cubicBezTo>
                  <a:close/>
                  <a:moveTo>
                    <a:pt x="1181467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181467" y="54610"/>
                  </a:lnTo>
                  <a:cubicBezTo>
                    <a:pt x="1320683" y="54610"/>
                    <a:pt x="1433713" y="167640"/>
                    <a:pt x="1433713" y="307340"/>
                  </a:cubicBezTo>
                  <a:cubicBezTo>
                    <a:pt x="1433713" y="447040"/>
                    <a:pt x="1320683" y="560070"/>
                    <a:pt x="1181467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666774" y="1257300"/>
            <a:ext cx="1600888" cy="2001802"/>
            <a:chOff x="0" y="0"/>
            <a:chExt cx="2134518" cy="266907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85725"/>
              <a:ext cx="2134518" cy="120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4"/>
                </a:lnSpc>
              </a:pPr>
              <a:r>
                <a:rPr lang="en-US" sz="6400" dirty="0">
                  <a:solidFill>
                    <a:srgbClr val="FF1616"/>
                  </a:solidFill>
                  <a:latin typeface="Knewave Bold Italics"/>
                </a:rPr>
                <a:t>8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372968"/>
              <a:ext cx="2134518" cy="444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257463"/>
              <a:ext cx="2134518" cy="41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7653484"/>
            <a:ext cx="9619153" cy="2633516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552502" y="8056770"/>
            <a:ext cx="8427438" cy="2403059"/>
            <a:chOff x="0" y="0"/>
            <a:chExt cx="11236584" cy="320407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791338" y="0"/>
              <a:ext cx="3445246" cy="320407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5841" y="1646679"/>
            <a:ext cx="14723459" cy="699364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4985" y="109748"/>
            <a:ext cx="10004140" cy="2523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34524F"/>
                </a:solidFill>
                <a:latin typeface="Nunito Bold"/>
              </a:rPr>
              <a:t>Registration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34524F"/>
              </a:solidFill>
              <a:latin typeface="Nunito Bold"/>
            </a:endParaRPr>
          </a:p>
          <a:p>
            <a:pPr>
              <a:lnSpc>
                <a:spcPts val="3639"/>
              </a:lnSpc>
            </a:pPr>
            <a:r>
              <a:rPr lang="en-US" sz="3200" dirty="0">
                <a:solidFill>
                  <a:srgbClr val="34524F"/>
                </a:solidFill>
                <a:latin typeface="Nunito"/>
              </a:rPr>
              <a:t>9. Select Curriculum by answer the Questions.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599" dirty="0">
              <a:solidFill>
                <a:srgbClr val="34524F"/>
              </a:solidFill>
              <a:latin typeface="Nunito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834198" y="5797860"/>
            <a:ext cx="2395760" cy="629494"/>
            <a:chOff x="0" y="0"/>
            <a:chExt cx="2537550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2537550" cy="614680"/>
            </a:xfrm>
            <a:custGeom>
              <a:avLst/>
              <a:gdLst/>
              <a:ahLst/>
              <a:cxnLst/>
              <a:rect l="l" t="t" r="r" b="b"/>
              <a:pathLst>
                <a:path w="2537550" h="614680">
                  <a:moveTo>
                    <a:pt x="2537550" y="307340"/>
                  </a:moveTo>
                  <a:cubicBezTo>
                    <a:pt x="2537550" y="138430"/>
                    <a:pt x="2400390" y="1270"/>
                    <a:pt x="2230590" y="0"/>
                  </a:cubicBezTo>
                  <a:lnTo>
                    <a:pt x="306986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86" y="614680"/>
                  </a:cubicBezTo>
                  <a:lnTo>
                    <a:pt x="2231480" y="614680"/>
                  </a:lnTo>
                  <a:cubicBezTo>
                    <a:pt x="2400390" y="614680"/>
                    <a:pt x="2537550" y="476250"/>
                    <a:pt x="2537550" y="307340"/>
                  </a:cubicBezTo>
                  <a:close/>
                  <a:moveTo>
                    <a:pt x="2230590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230590" y="54610"/>
                  </a:lnTo>
                  <a:cubicBezTo>
                    <a:pt x="2369910" y="54610"/>
                    <a:pt x="2482940" y="167640"/>
                    <a:pt x="2482940" y="307340"/>
                  </a:cubicBezTo>
                  <a:cubicBezTo>
                    <a:pt x="2482940" y="447040"/>
                    <a:pt x="2369910" y="560070"/>
                    <a:pt x="2230590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496611" y="5651681"/>
            <a:ext cx="1600888" cy="2001802"/>
            <a:chOff x="0" y="0"/>
            <a:chExt cx="2134518" cy="266907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5725"/>
              <a:ext cx="2134518" cy="120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4"/>
                </a:lnSpc>
              </a:pPr>
              <a:r>
                <a:rPr lang="en-US" sz="6400">
                  <a:solidFill>
                    <a:srgbClr val="FF1616"/>
                  </a:solidFill>
                  <a:latin typeface="Knewave Bold Italics"/>
                </a:rPr>
                <a:t>9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72968"/>
              <a:ext cx="2134518" cy="444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257463"/>
              <a:ext cx="2134518" cy="41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296120" cy="10287000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10357836" y="3294097"/>
            <a:ext cx="6901464" cy="3698806"/>
            <a:chOff x="0" y="0"/>
            <a:chExt cx="9201952" cy="4931741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"/>
              <a:ext cx="9201952" cy="2579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F3F5F0"/>
                  </a:solidFill>
                  <a:latin typeface="Halant Medium"/>
                </a:rPr>
                <a:t>HOW TO SELECT YOUR COURSE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42398"/>
              <a:ext cx="9201952" cy="566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72203"/>
              <a:ext cx="9201952" cy="459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0467135-F224-4C49-A3D1-A2615B65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78358"/>
            <a:ext cx="8915400" cy="1580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792142"/>
            <a:ext cx="12900948" cy="3494858"/>
          </a:xfrm>
          <a:prstGeom prst="rect">
            <a:avLst/>
          </a:prstGeom>
          <a:solidFill>
            <a:srgbClr val="34524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571091" y="7138990"/>
            <a:ext cx="10849347" cy="229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Course selection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F3F5F0"/>
              </a:solidFill>
              <a:latin typeface="Nunito"/>
            </a:endParaRPr>
          </a:p>
          <a:p>
            <a:pPr marL="728980" lvl="1" indent="-514350">
              <a:lnSpc>
                <a:spcPts val="3639"/>
              </a:lnSpc>
              <a:buFont typeface="+mj-lt"/>
              <a:buAutoNum type="arabicPeriod"/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Answer the question 1-11 to select courses.</a:t>
            </a:r>
          </a:p>
          <a:p>
            <a:pPr marL="728980" lvl="1" indent="-514350">
              <a:lnSpc>
                <a:spcPts val="3639"/>
              </a:lnSpc>
              <a:buFont typeface="+mj-lt"/>
              <a:buAutoNum type="arabicPeriod"/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Subjects matching learner groups are shown in Appendix I</a:t>
            </a:r>
          </a:p>
          <a:p>
            <a:pPr marL="728980" lvl="1" indent="-514350">
              <a:lnSpc>
                <a:spcPts val="3639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Question 1 for Human Subjects Research (HSR)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6127" r="9916" b="3099"/>
          <a:stretch>
            <a:fillRect/>
          </a:stretch>
        </p:blipFill>
        <p:spPr>
          <a:xfrm>
            <a:off x="0" y="468632"/>
            <a:ext cx="13520598" cy="593000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79018" y="665318"/>
            <a:ext cx="6538481" cy="1408199"/>
            <a:chOff x="0" y="0"/>
            <a:chExt cx="3095822" cy="666750"/>
          </a:xfrm>
        </p:grpSpPr>
        <p:sp>
          <p:nvSpPr>
            <p:cNvPr id="11" name="Freeform 11"/>
            <p:cNvSpPr/>
            <p:nvPr/>
          </p:nvSpPr>
          <p:spPr>
            <a:xfrm>
              <a:off x="0" y="29210"/>
              <a:ext cx="3095822" cy="614680"/>
            </a:xfrm>
            <a:custGeom>
              <a:avLst/>
              <a:gdLst/>
              <a:ahLst/>
              <a:cxnLst/>
              <a:rect l="l" t="t" r="r" b="b"/>
              <a:pathLst>
                <a:path w="3095822" h="614680">
                  <a:moveTo>
                    <a:pt x="3095822" y="307340"/>
                  </a:moveTo>
                  <a:cubicBezTo>
                    <a:pt x="3095822" y="138430"/>
                    <a:pt x="2958662" y="1270"/>
                    <a:pt x="2788806" y="0"/>
                  </a:cubicBezTo>
                  <a:lnTo>
                    <a:pt x="307037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37" y="614680"/>
                  </a:cubicBezTo>
                  <a:lnTo>
                    <a:pt x="2789752" y="614680"/>
                  </a:lnTo>
                  <a:cubicBezTo>
                    <a:pt x="2958662" y="614680"/>
                    <a:pt x="3095822" y="476250"/>
                    <a:pt x="3095822" y="307340"/>
                  </a:cubicBezTo>
                  <a:close/>
                  <a:moveTo>
                    <a:pt x="2788806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788806" y="54610"/>
                  </a:lnTo>
                  <a:cubicBezTo>
                    <a:pt x="2928182" y="54610"/>
                    <a:pt x="3041212" y="167640"/>
                    <a:pt x="3041212" y="307340"/>
                  </a:cubicBezTo>
                  <a:cubicBezTo>
                    <a:pt x="3041212" y="447040"/>
                    <a:pt x="2928182" y="560070"/>
                    <a:pt x="2788806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792142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0134" r="8954" b="2846"/>
          <a:stretch>
            <a:fillRect/>
          </a:stretch>
        </p:blipFill>
        <p:spPr>
          <a:xfrm>
            <a:off x="384040" y="612116"/>
            <a:ext cx="12755119" cy="570504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61629" y="3588465"/>
            <a:ext cx="6068661" cy="1354125"/>
            <a:chOff x="0" y="0"/>
            <a:chExt cx="2988113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2988114" cy="614680"/>
            </a:xfrm>
            <a:custGeom>
              <a:avLst/>
              <a:gdLst/>
              <a:ahLst/>
              <a:cxnLst/>
              <a:rect l="l" t="t" r="r" b="b"/>
              <a:pathLst>
                <a:path w="2988114" h="614680">
                  <a:moveTo>
                    <a:pt x="2988113" y="307340"/>
                  </a:moveTo>
                  <a:cubicBezTo>
                    <a:pt x="2988113" y="138430"/>
                    <a:pt x="2850953" y="1270"/>
                    <a:pt x="2681108" y="0"/>
                  </a:cubicBezTo>
                  <a:lnTo>
                    <a:pt x="307027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27" y="614680"/>
                  </a:cubicBezTo>
                  <a:lnTo>
                    <a:pt x="2682043" y="614680"/>
                  </a:lnTo>
                  <a:cubicBezTo>
                    <a:pt x="2850954" y="614680"/>
                    <a:pt x="2988114" y="476250"/>
                    <a:pt x="2988114" y="307340"/>
                  </a:cubicBezTo>
                  <a:close/>
                  <a:moveTo>
                    <a:pt x="268110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681108" y="54610"/>
                  </a:lnTo>
                  <a:cubicBezTo>
                    <a:pt x="2820474" y="54610"/>
                    <a:pt x="2933504" y="167640"/>
                    <a:pt x="2933504" y="307340"/>
                  </a:cubicBezTo>
                  <a:cubicBezTo>
                    <a:pt x="2933504" y="447040"/>
                    <a:pt x="2820474" y="560070"/>
                    <a:pt x="268110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461629" y="756900"/>
            <a:ext cx="6068661" cy="1289417"/>
            <a:chOff x="0" y="0"/>
            <a:chExt cx="3138070" cy="666750"/>
          </a:xfrm>
        </p:grpSpPr>
        <p:sp>
          <p:nvSpPr>
            <p:cNvPr id="12" name="Freeform 12"/>
            <p:cNvSpPr/>
            <p:nvPr/>
          </p:nvSpPr>
          <p:spPr>
            <a:xfrm>
              <a:off x="0" y="29210"/>
              <a:ext cx="3138070" cy="614680"/>
            </a:xfrm>
            <a:custGeom>
              <a:avLst/>
              <a:gdLst/>
              <a:ahLst/>
              <a:cxnLst/>
              <a:rect l="l" t="t" r="r" b="b"/>
              <a:pathLst>
                <a:path w="3138070" h="614680">
                  <a:moveTo>
                    <a:pt x="3138070" y="307340"/>
                  </a:moveTo>
                  <a:cubicBezTo>
                    <a:pt x="3138070" y="138430"/>
                    <a:pt x="3000910" y="1270"/>
                    <a:pt x="2831050" y="0"/>
                  </a:cubicBezTo>
                  <a:lnTo>
                    <a:pt x="30704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41" y="614680"/>
                  </a:cubicBezTo>
                  <a:lnTo>
                    <a:pt x="2832000" y="614680"/>
                  </a:lnTo>
                  <a:cubicBezTo>
                    <a:pt x="3000910" y="614680"/>
                    <a:pt x="3138070" y="476250"/>
                    <a:pt x="3138070" y="307340"/>
                  </a:cubicBezTo>
                  <a:close/>
                  <a:moveTo>
                    <a:pt x="2831050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831050" y="54610"/>
                  </a:lnTo>
                  <a:cubicBezTo>
                    <a:pt x="2970430" y="54610"/>
                    <a:pt x="3083460" y="167640"/>
                    <a:pt x="3083460" y="307340"/>
                  </a:cubicBezTo>
                  <a:cubicBezTo>
                    <a:pt x="3083460" y="447040"/>
                    <a:pt x="2970430" y="560070"/>
                    <a:pt x="2831050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99171" y="7280444"/>
            <a:ext cx="10849347" cy="183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Course selection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4. Question 2 for Institutional/Signatory Officials &amp; IRB Chair.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5. Question 3 for Public Health Research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792142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0977" r="12494" b="2911"/>
          <a:stretch>
            <a:fillRect/>
          </a:stretch>
        </p:blipFill>
        <p:spPr>
          <a:xfrm>
            <a:off x="542925" y="664108"/>
            <a:ext cx="11884165" cy="702959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768982" y="664108"/>
            <a:ext cx="5019905" cy="1289101"/>
            <a:chOff x="0" y="0"/>
            <a:chExt cx="2596400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2596400" cy="614680"/>
            </a:xfrm>
            <a:custGeom>
              <a:avLst/>
              <a:gdLst/>
              <a:ahLst/>
              <a:cxnLst/>
              <a:rect l="l" t="t" r="r" b="b"/>
              <a:pathLst>
                <a:path w="2596400" h="614680">
                  <a:moveTo>
                    <a:pt x="2596400" y="307340"/>
                  </a:moveTo>
                  <a:cubicBezTo>
                    <a:pt x="2596400" y="138430"/>
                    <a:pt x="2459240" y="1270"/>
                    <a:pt x="2289434" y="0"/>
                  </a:cubicBezTo>
                  <a:lnTo>
                    <a:pt x="30699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91" y="614680"/>
                  </a:cubicBezTo>
                  <a:lnTo>
                    <a:pt x="2290330" y="614680"/>
                  </a:lnTo>
                  <a:cubicBezTo>
                    <a:pt x="2459240" y="614680"/>
                    <a:pt x="2596400" y="476250"/>
                    <a:pt x="2596400" y="307340"/>
                  </a:cubicBezTo>
                  <a:close/>
                  <a:moveTo>
                    <a:pt x="228943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289434" y="54610"/>
                  </a:lnTo>
                  <a:cubicBezTo>
                    <a:pt x="2428760" y="54610"/>
                    <a:pt x="2541790" y="167640"/>
                    <a:pt x="2541790" y="307340"/>
                  </a:cubicBezTo>
                  <a:cubicBezTo>
                    <a:pt x="2541790" y="447040"/>
                    <a:pt x="2428760" y="560070"/>
                    <a:pt x="2289434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42925" y="7822968"/>
            <a:ext cx="10849347" cy="1802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Course selection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  6. Question 4 for Revised Common Rules 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3F5F0"/>
                </a:solidFill>
                <a:latin typeface="Nunito"/>
              </a:rPr>
              <a:t>  7. Question 5 for Information Privacy Security (IPS)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768982" y="3534353"/>
            <a:ext cx="5019905" cy="1289101"/>
            <a:chOff x="0" y="0"/>
            <a:chExt cx="2596400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2596400" cy="614680"/>
            </a:xfrm>
            <a:custGeom>
              <a:avLst/>
              <a:gdLst/>
              <a:ahLst/>
              <a:cxnLst/>
              <a:rect l="l" t="t" r="r" b="b"/>
              <a:pathLst>
                <a:path w="2596400" h="614680">
                  <a:moveTo>
                    <a:pt x="2596400" y="307340"/>
                  </a:moveTo>
                  <a:cubicBezTo>
                    <a:pt x="2596400" y="138430"/>
                    <a:pt x="2459240" y="1270"/>
                    <a:pt x="2289434" y="0"/>
                  </a:cubicBezTo>
                  <a:lnTo>
                    <a:pt x="30699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91" y="614680"/>
                  </a:cubicBezTo>
                  <a:lnTo>
                    <a:pt x="2290330" y="614680"/>
                  </a:lnTo>
                  <a:cubicBezTo>
                    <a:pt x="2459240" y="614680"/>
                    <a:pt x="2596400" y="476250"/>
                    <a:pt x="2596400" y="307340"/>
                  </a:cubicBezTo>
                  <a:close/>
                  <a:moveTo>
                    <a:pt x="228943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289434" y="54610"/>
                  </a:lnTo>
                  <a:cubicBezTo>
                    <a:pt x="2428760" y="54610"/>
                    <a:pt x="2541790" y="167640"/>
                    <a:pt x="2541790" y="307340"/>
                  </a:cubicBezTo>
                  <a:cubicBezTo>
                    <a:pt x="2541790" y="447040"/>
                    <a:pt x="2428760" y="560070"/>
                    <a:pt x="2289434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792142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0068" r="8177"/>
          <a:stretch>
            <a:fillRect/>
          </a:stretch>
        </p:blipFill>
        <p:spPr>
          <a:xfrm>
            <a:off x="333375" y="304870"/>
            <a:ext cx="13704044" cy="74593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3375" y="7843710"/>
            <a:ext cx="10849347" cy="2258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Course selection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  8. Question 6  for Responsible Conduct of Research (RCR)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  9. Question 7 for Conflict of Interest (COI)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3F5F0"/>
                </a:solidFill>
                <a:latin typeface="Nunito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88032" y="572078"/>
            <a:ext cx="6067655" cy="1289101"/>
            <a:chOff x="0" y="0"/>
            <a:chExt cx="3138318" cy="666750"/>
          </a:xfrm>
        </p:grpSpPr>
        <p:sp>
          <p:nvSpPr>
            <p:cNvPr id="11" name="Freeform 11"/>
            <p:cNvSpPr/>
            <p:nvPr/>
          </p:nvSpPr>
          <p:spPr>
            <a:xfrm>
              <a:off x="0" y="29210"/>
              <a:ext cx="3138319" cy="614680"/>
            </a:xfrm>
            <a:custGeom>
              <a:avLst/>
              <a:gdLst/>
              <a:ahLst/>
              <a:cxnLst/>
              <a:rect l="l" t="t" r="r" b="b"/>
              <a:pathLst>
                <a:path w="3138319" h="614680">
                  <a:moveTo>
                    <a:pt x="3138319" y="307340"/>
                  </a:moveTo>
                  <a:cubicBezTo>
                    <a:pt x="3138319" y="138430"/>
                    <a:pt x="3001158" y="1270"/>
                    <a:pt x="2831298" y="0"/>
                  </a:cubicBezTo>
                  <a:lnTo>
                    <a:pt x="30704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41" y="614680"/>
                  </a:cubicBezTo>
                  <a:lnTo>
                    <a:pt x="2832249" y="614680"/>
                  </a:lnTo>
                  <a:cubicBezTo>
                    <a:pt x="3001159" y="614680"/>
                    <a:pt x="3138319" y="476250"/>
                    <a:pt x="3138319" y="307340"/>
                  </a:cubicBezTo>
                  <a:close/>
                  <a:moveTo>
                    <a:pt x="283129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831298" y="54610"/>
                  </a:lnTo>
                  <a:cubicBezTo>
                    <a:pt x="2970679" y="54610"/>
                    <a:pt x="3083709" y="167640"/>
                    <a:pt x="3083709" y="307340"/>
                  </a:cubicBezTo>
                  <a:cubicBezTo>
                    <a:pt x="3083709" y="447040"/>
                    <a:pt x="2970679" y="560070"/>
                    <a:pt x="283129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88032" y="4705928"/>
            <a:ext cx="6067655" cy="1289101"/>
            <a:chOff x="0" y="0"/>
            <a:chExt cx="3138318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3138319" cy="614680"/>
            </a:xfrm>
            <a:custGeom>
              <a:avLst/>
              <a:gdLst/>
              <a:ahLst/>
              <a:cxnLst/>
              <a:rect l="l" t="t" r="r" b="b"/>
              <a:pathLst>
                <a:path w="3138319" h="614680">
                  <a:moveTo>
                    <a:pt x="3138319" y="307340"/>
                  </a:moveTo>
                  <a:cubicBezTo>
                    <a:pt x="3138319" y="138430"/>
                    <a:pt x="3001158" y="1270"/>
                    <a:pt x="2831298" y="0"/>
                  </a:cubicBezTo>
                  <a:lnTo>
                    <a:pt x="30704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41" y="614680"/>
                  </a:cubicBezTo>
                  <a:lnTo>
                    <a:pt x="2832249" y="614680"/>
                  </a:lnTo>
                  <a:cubicBezTo>
                    <a:pt x="3001159" y="614680"/>
                    <a:pt x="3138319" y="476250"/>
                    <a:pt x="3138319" y="307340"/>
                  </a:cubicBezTo>
                  <a:close/>
                  <a:moveTo>
                    <a:pt x="283129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831298" y="54610"/>
                  </a:lnTo>
                  <a:cubicBezTo>
                    <a:pt x="2970679" y="54610"/>
                    <a:pt x="3083709" y="167640"/>
                    <a:pt x="3083709" y="307340"/>
                  </a:cubicBezTo>
                  <a:cubicBezTo>
                    <a:pt x="3083709" y="447040"/>
                    <a:pt x="2970679" y="560070"/>
                    <a:pt x="283129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792142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1482" r="8617" b="927"/>
          <a:stretch>
            <a:fillRect/>
          </a:stretch>
        </p:blipFill>
        <p:spPr>
          <a:xfrm>
            <a:off x="180975" y="228600"/>
            <a:ext cx="13229581" cy="71562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0975" y="7337254"/>
            <a:ext cx="12522058" cy="316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Course selection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  10. Question 8 for Good Clinical Practice (GCP)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        - Choose GCP for Clincal Trails with Investigational Drugs and Biologics (ICH Focus)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  11. Question 9 for Good Laboratory Practice (GLP)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F3F5F0"/>
              </a:solidFill>
              <a:latin typeface="Nuni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83232" y="384150"/>
            <a:ext cx="6067655" cy="1289101"/>
            <a:chOff x="0" y="0"/>
            <a:chExt cx="3138318" cy="666750"/>
          </a:xfrm>
        </p:grpSpPr>
        <p:sp>
          <p:nvSpPr>
            <p:cNvPr id="11" name="Freeform 11"/>
            <p:cNvSpPr/>
            <p:nvPr/>
          </p:nvSpPr>
          <p:spPr>
            <a:xfrm>
              <a:off x="0" y="29210"/>
              <a:ext cx="3138319" cy="614680"/>
            </a:xfrm>
            <a:custGeom>
              <a:avLst/>
              <a:gdLst/>
              <a:ahLst/>
              <a:cxnLst/>
              <a:rect l="l" t="t" r="r" b="b"/>
              <a:pathLst>
                <a:path w="3138319" h="614680">
                  <a:moveTo>
                    <a:pt x="3138319" y="307340"/>
                  </a:moveTo>
                  <a:cubicBezTo>
                    <a:pt x="3138319" y="138430"/>
                    <a:pt x="3001158" y="1270"/>
                    <a:pt x="2831298" y="0"/>
                  </a:cubicBezTo>
                  <a:lnTo>
                    <a:pt x="30704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41" y="614680"/>
                  </a:cubicBezTo>
                  <a:lnTo>
                    <a:pt x="2832249" y="614680"/>
                  </a:lnTo>
                  <a:cubicBezTo>
                    <a:pt x="3001159" y="614680"/>
                    <a:pt x="3138319" y="476250"/>
                    <a:pt x="3138319" y="307340"/>
                  </a:cubicBezTo>
                  <a:close/>
                  <a:moveTo>
                    <a:pt x="283129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831298" y="54610"/>
                  </a:lnTo>
                  <a:cubicBezTo>
                    <a:pt x="2970679" y="54610"/>
                    <a:pt x="3083709" y="167640"/>
                    <a:pt x="3083709" y="307340"/>
                  </a:cubicBezTo>
                  <a:cubicBezTo>
                    <a:pt x="3083709" y="447040"/>
                    <a:pt x="2970679" y="560070"/>
                    <a:pt x="283129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83232" y="4382078"/>
            <a:ext cx="6067655" cy="1289101"/>
            <a:chOff x="0" y="0"/>
            <a:chExt cx="3138318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3138319" cy="614680"/>
            </a:xfrm>
            <a:custGeom>
              <a:avLst/>
              <a:gdLst/>
              <a:ahLst/>
              <a:cxnLst/>
              <a:rect l="l" t="t" r="r" b="b"/>
              <a:pathLst>
                <a:path w="3138319" h="614680">
                  <a:moveTo>
                    <a:pt x="3138319" y="307340"/>
                  </a:moveTo>
                  <a:cubicBezTo>
                    <a:pt x="3138319" y="138430"/>
                    <a:pt x="3001158" y="1270"/>
                    <a:pt x="2831298" y="0"/>
                  </a:cubicBezTo>
                  <a:lnTo>
                    <a:pt x="30704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41" y="614680"/>
                  </a:cubicBezTo>
                  <a:lnTo>
                    <a:pt x="2832249" y="614680"/>
                  </a:lnTo>
                  <a:cubicBezTo>
                    <a:pt x="3001159" y="614680"/>
                    <a:pt x="3138319" y="476250"/>
                    <a:pt x="3138319" y="307340"/>
                  </a:cubicBezTo>
                  <a:close/>
                  <a:moveTo>
                    <a:pt x="283129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831298" y="54610"/>
                  </a:lnTo>
                  <a:cubicBezTo>
                    <a:pt x="2970679" y="54610"/>
                    <a:pt x="3083709" y="167640"/>
                    <a:pt x="3083709" y="307340"/>
                  </a:cubicBezTo>
                  <a:cubicBezTo>
                    <a:pt x="3083709" y="447040"/>
                    <a:pt x="2970679" y="560070"/>
                    <a:pt x="283129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97997" y="2896178"/>
            <a:ext cx="7546003" cy="437572"/>
            <a:chOff x="0" y="0"/>
            <a:chExt cx="11498217" cy="666750"/>
          </a:xfrm>
        </p:grpSpPr>
        <p:sp>
          <p:nvSpPr>
            <p:cNvPr id="15" name="Freeform 15"/>
            <p:cNvSpPr/>
            <p:nvPr/>
          </p:nvSpPr>
          <p:spPr>
            <a:xfrm>
              <a:off x="0" y="29210"/>
              <a:ext cx="11498218" cy="614680"/>
            </a:xfrm>
            <a:custGeom>
              <a:avLst/>
              <a:gdLst/>
              <a:ahLst/>
              <a:cxnLst/>
              <a:rect l="l" t="t" r="r" b="b"/>
              <a:pathLst>
                <a:path w="11498218" h="614680">
                  <a:moveTo>
                    <a:pt x="11498218" y="307340"/>
                  </a:moveTo>
                  <a:cubicBezTo>
                    <a:pt x="11498218" y="138430"/>
                    <a:pt x="11361057" y="1270"/>
                    <a:pt x="11190364" y="0"/>
                  </a:cubicBezTo>
                  <a:lnTo>
                    <a:pt x="307819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819" y="614680"/>
                  </a:cubicBezTo>
                  <a:lnTo>
                    <a:pt x="11192147" y="614680"/>
                  </a:lnTo>
                  <a:cubicBezTo>
                    <a:pt x="11361058" y="614680"/>
                    <a:pt x="11498218" y="476250"/>
                    <a:pt x="11498218" y="307340"/>
                  </a:cubicBezTo>
                  <a:close/>
                  <a:moveTo>
                    <a:pt x="1119036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1190365" y="54610"/>
                  </a:lnTo>
                  <a:cubicBezTo>
                    <a:pt x="11330577" y="54610"/>
                    <a:pt x="11443608" y="167640"/>
                    <a:pt x="11443608" y="307340"/>
                  </a:cubicBezTo>
                  <a:cubicBezTo>
                    <a:pt x="11443608" y="447040"/>
                    <a:pt x="11330577" y="560070"/>
                    <a:pt x="11190365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792142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6855" r="7833" b="285"/>
          <a:stretch>
            <a:fillRect/>
          </a:stretch>
        </p:blipFill>
        <p:spPr>
          <a:xfrm>
            <a:off x="2924175" y="123445"/>
            <a:ext cx="11251070" cy="766027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9570" y="7013288"/>
            <a:ext cx="12167276" cy="316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Course selection</a:t>
            </a:r>
          </a:p>
          <a:p>
            <a:pPr>
              <a:lnSpc>
                <a:spcPts val="3639"/>
              </a:lnSpc>
            </a:pPr>
            <a:endParaRPr lang="en-US" sz="2599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  12. Question 10 for Animal Care and Use (ACU)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3F5F0"/>
                </a:solidFill>
                <a:latin typeface="Nunito"/>
              </a:rPr>
              <a:t>        - Choose "Working with the IACUC Course" is required if you plan to use lab animals in your work and Choose the appropriate species specific electives according to your research interests.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F3F5F0"/>
              </a:solidFill>
              <a:latin typeface="Nuni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997832" y="123445"/>
            <a:ext cx="6067655" cy="1289101"/>
            <a:chOff x="0" y="0"/>
            <a:chExt cx="3138318" cy="666750"/>
          </a:xfrm>
        </p:grpSpPr>
        <p:sp>
          <p:nvSpPr>
            <p:cNvPr id="11" name="Freeform 11"/>
            <p:cNvSpPr/>
            <p:nvPr/>
          </p:nvSpPr>
          <p:spPr>
            <a:xfrm>
              <a:off x="0" y="29210"/>
              <a:ext cx="3138319" cy="614680"/>
            </a:xfrm>
            <a:custGeom>
              <a:avLst/>
              <a:gdLst/>
              <a:ahLst/>
              <a:cxnLst/>
              <a:rect l="l" t="t" r="r" b="b"/>
              <a:pathLst>
                <a:path w="3138319" h="614680">
                  <a:moveTo>
                    <a:pt x="3138319" y="307340"/>
                  </a:moveTo>
                  <a:cubicBezTo>
                    <a:pt x="3138319" y="138430"/>
                    <a:pt x="3001158" y="1270"/>
                    <a:pt x="2831298" y="0"/>
                  </a:cubicBezTo>
                  <a:lnTo>
                    <a:pt x="30704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41" y="614680"/>
                  </a:cubicBezTo>
                  <a:lnTo>
                    <a:pt x="2832249" y="614680"/>
                  </a:lnTo>
                  <a:cubicBezTo>
                    <a:pt x="3001159" y="614680"/>
                    <a:pt x="3138319" y="476250"/>
                    <a:pt x="3138319" y="307340"/>
                  </a:cubicBezTo>
                  <a:close/>
                  <a:moveTo>
                    <a:pt x="283129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831298" y="54610"/>
                  </a:lnTo>
                  <a:cubicBezTo>
                    <a:pt x="2970679" y="54610"/>
                    <a:pt x="3083709" y="167640"/>
                    <a:pt x="3083709" y="307340"/>
                  </a:cubicBezTo>
                  <a:cubicBezTo>
                    <a:pt x="3083709" y="447040"/>
                    <a:pt x="2970679" y="560070"/>
                    <a:pt x="283129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341197" y="3649072"/>
            <a:ext cx="7546003" cy="437572"/>
            <a:chOff x="0" y="0"/>
            <a:chExt cx="11498217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11498218" cy="614680"/>
            </a:xfrm>
            <a:custGeom>
              <a:avLst/>
              <a:gdLst/>
              <a:ahLst/>
              <a:cxnLst/>
              <a:rect l="l" t="t" r="r" b="b"/>
              <a:pathLst>
                <a:path w="11498218" h="614680">
                  <a:moveTo>
                    <a:pt x="11498218" y="307340"/>
                  </a:moveTo>
                  <a:cubicBezTo>
                    <a:pt x="11498218" y="138430"/>
                    <a:pt x="11361057" y="1270"/>
                    <a:pt x="11190364" y="0"/>
                  </a:cubicBezTo>
                  <a:lnTo>
                    <a:pt x="307819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819" y="614680"/>
                  </a:cubicBezTo>
                  <a:lnTo>
                    <a:pt x="11192147" y="614680"/>
                  </a:lnTo>
                  <a:cubicBezTo>
                    <a:pt x="11361058" y="614680"/>
                    <a:pt x="11498218" y="476250"/>
                    <a:pt x="11498218" y="307340"/>
                  </a:cubicBezTo>
                  <a:close/>
                  <a:moveTo>
                    <a:pt x="1119036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1190365" y="54610"/>
                  </a:lnTo>
                  <a:cubicBezTo>
                    <a:pt x="11330577" y="54610"/>
                    <a:pt x="11443608" y="167640"/>
                    <a:pt x="11443608" y="307340"/>
                  </a:cubicBezTo>
                  <a:cubicBezTo>
                    <a:pt x="11443608" y="447040"/>
                    <a:pt x="11330577" y="560070"/>
                    <a:pt x="11190365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341197" y="6486671"/>
            <a:ext cx="7546003" cy="437572"/>
            <a:chOff x="0" y="0"/>
            <a:chExt cx="11498217" cy="666750"/>
          </a:xfrm>
        </p:grpSpPr>
        <p:sp>
          <p:nvSpPr>
            <p:cNvPr id="15" name="Freeform 15"/>
            <p:cNvSpPr/>
            <p:nvPr/>
          </p:nvSpPr>
          <p:spPr>
            <a:xfrm>
              <a:off x="0" y="29210"/>
              <a:ext cx="11498218" cy="614680"/>
            </a:xfrm>
            <a:custGeom>
              <a:avLst/>
              <a:gdLst/>
              <a:ahLst/>
              <a:cxnLst/>
              <a:rect l="l" t="t" r="r" b="b"/>
              <a:pathLst>
                <a:path w="11498218" h="614680">
                  <a:moveTo>
                    <a:pt x="11498218" y="307340"/>
                  </a:moveTo>
                  <a:cubicBezTo>
                    <a:pt x="11498218" y="138430"/>
                    <a:pt x="11361057" y="1270"/>
                    <a:pt x="11190364" y="0"/>
                  </a:cubicBezTo>
                  <a:lnTo>
                    <a:pt x="307819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819" y="614680"/>
                  </a:cubicBezTo>
                  <a:lnTo>
                    <a:pt x="11192147" y="614680"/>
                  </a:lnTo>
                  <a:cubicBezTo>
                    <a:pt x="11361058" y="614680"/>
                    <a:pt x="11498218" y="476250"/>
                    <a:pt x="11498218" y="307340"/>
                  </a:cubicBezTo>
                  <a:close/>
                  <a:moveTo>
                    <a:pt x="1119036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1190365" y="54610"/>
                  </a:lnTo>
                  <a:cubicBezTo>
                    <a:pt x="11330577" y="54610"/>
                    <a:pt x="11443608" y="167640"/>
                    <a:pt x="11443608" y="307340"/>
                  </a:cubicBezTo>
                  <a:cubicBezTo>
                    <a:pt x="11443608" y="447040"/>
                    <a:pt x="11330577" y="560070"/>
                    <a:pt x="11190365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820717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6763" r="9291" b="1615"/>
          <a:stretch>
            <a:fillRect/>
          </a:stretch>
        </p:blipFill>
        <p:spPr>
          <a:xfrm>
            <a:off x="3039577" y="247946"/>
            <a:ext cx="12208845" cy="772676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745439" y="1862266"/>
            <a:ext cx="3606467" cy="472480"/>
            <a:chOff x="0" y="0"/>
            <a:chExt cx="5089337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5089337" cy="614680"/>
            </a:xfrm>
            <a:custGeom>
              <a:avLst/>
              <a:gdLst/>
              <a:ahLst/>
              <a:cxnLst/>
              <a:rect l="l" t="t" r="r" b="b"/>
              <a:pathLst>
                <a:path w="5089337" h="614680">
                  <a:moveTo>
                    <a:pt x="5089337" y="307340"/>
                  </a:moveTo>
                  <a:cubicBezTo>
                    <a:pt x="5089337" y="138430"/>
                    <a:pt x="4952177" y="1270"/>
                    <a:pt x="4782123" y="0"/>
                  </a:cubicBezTo>
                  <a:lnTo>
                    <a:pt x="307223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223" y="614680"/>
                  </a:cubicBezTo>
                  <a:lnTo>
                    <a:pt x="4783267" y="614680"/>
                  </a:lnTo>
                  <a:cubicBezTo>
                    <a:pt x="4952178" y="614680"/>
                    <a:pt x="5089337" y="476250"/>
                    <a:pt x="5089337" y="307340"/>
                  </a:cubicBezTo>
                  <a:close/>
                  <a:moveTo>
                    <a:pt x="4782123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4782123" y="54610"/>
                  </a:lnTo>
                  <a:cubicBezTo>
                    <a:pt x="4921698" y="54610"/>
                    <a:pt x="5034728" y="167640"/>
                    <a:pt x="5034728" y="307340"/>
                  </a:cubicBezTo>
                  <a:cubicBezTo>
                    <a:pt x="5034728" y="447040"/>
                    <a:pt x="4921698" y="560070"/>
                    <a:pt x="4782123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02920" y="7118102"/>
            <a:ext cx="12463911" cy="321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Course selection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13. Question 11 for Biosafety/Biosecurity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   - Choose Basic Introduction to Biosafety and Animal Biosafety for basic   requirements of the course.</a:t>
            </a:r>
          </a:p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14. Click "Complete Registration".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F3F5F0"/>
              </a:solidFill>
              <a:latin typeface="Nuni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745439" y="3043366"/>
            <a:ext cx="3606467" cy="472480"/>
            <a:chOff x="0" y="0"/>
            <a:chExt cx="5089337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5089337" cy="614680"/>
            </a:xfrm>
            <a:custGeom>
              <a:avLst/>
              <a:gdLst/>
              <a:ahLst/>
              <a:cxnLst/>
              <a:rect l="l" t="t" r="r" b="b"/>
              <a:pathLst>
                <a:path w="5089337" h="614680">
                  <a:moveTo>
                    <a:pt x="5089337" y="307340"/>
                  </a:moveTo>
                  <a:cubicBezTo>
                    <a:pt x="5089337" y="138430"/>
                    <a:pt x="4952177" y="1270"/>
                    <a:pt x="4782123" y="0"/>
                  </a:cubicBezTo>
                  <a:lnTo>
                    <a:pt x="307223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223" y="614680"/>
                  </a:cubicBezTo>
                  <a:lnTo>
                    <a:pt x="4783267" y="614680"/>
                  </a:lnTo>
                  <a:cubicBezTo>
                    <a:pt x="4952178" y="614680"/>
                    <a:pt x="5089337" y="476250"/>
                    <a:pt x="5089337" y="307340"/>
                  </a:cubicBezTo>
                  <a:close/>
                  <a:moveTo>
                    <a:pt x="4782123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4782123" y="54610"/>
                  </a:lnTo>
                  <a:cubicBezTo>
                    <a:pt x="4921698" y="54610"/>
                    <a:pt x="5034728" y="167640"/>
                    <a:pt x="5034728" y="307340"/>
                  </a:cubicBezTo>
                  <a:cubicBezTo>
                    <a:pt x="5034728" y="447040"/>
                    <a:pt x="4921698" y="560070"/>
                    <a:pt x="4782123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455032" y="247946"/>
            <a:ext cx="6067655" cy="1289101"/>
            <a:chOff x="0" y="0"/>
            <a:chExt cx="3138318" cy="666750"/>
          </a:xfrm>
        </p:grpSpPr>
        <p:sp>
          <p:nvSpPr>
            <p:cNvPr id="15" name="Freeform 15"/>
            <p:cNvSpPr/>
            <p:nvPr/>
          </p:nvSpPr>
          <p:spPr>
            <a:xfrm>
              <a:off x="0" y="29210"/>
              <a:ext cx="3138319" cy="614680"/>
            </a:xfrm>
            <a:custGeom>
              <a:avLst/>
              <a:gdLst/>
              <a:ahLst/>
              <a:cxnLst/>
              <a:rect l="l" t="t" r="r" b="b"/>
              <a:pathLst>
                <a:path w="3138319" h="614680">
                  <a:moveTo>
                    <a:pt x="3138319" y="307340"/>
                  </a:moveTo>
                  <a:cubicBezTo>
                    <a:pt x="3138319" y="138430"/>
                    <a:pt x="3001158" y="1270"/>
                    <a:pt x="2831298" y="0"/>
                  </a:cubicBezTo>
                  <a:lnTo>
                    <a:pt x="30704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41" y="614680"/>
                  </a:cubicBezTo>
                  <a:lnTo>
                    <a:pt x="2832249" y="614680"/>
                  </a:lnTo>
                  <a:cubicBezTo>
                    <a:pt x="3001159" y="614680"/>
                    <a:pt x="3138319" y="476250"/>
                    <a:pt x="3138319" y="307340"/>
                  </a:cubicBezTo>
                  <a:close/>
                  <a:moveTo>
                    <a:pt x="283129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831298" y="54610"/>
                  </a:lnTo>
                  <a:cubicBezTo>
                    <a:pt x="2970679" y="54610"/>
                    <a:pt x="3083709" y="167640"/>
                    <a:pt x="3083709" y="307340"/>
                  </a:cubicBezTo>
                  <a:cubicBezTo>
                    <a:pt x="3083709" y="447040"/>
                    <a:pt x="2970679" y="560070"/>
                    <a:pt x="283129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583325" y="7384817"/>
            <a:ext cx="2082467" cy="472480"/>
            <a:chOff x="0" y="0"/>
            <a:chExt cx="2938714" cy="666750"/>
          </a:xfrm>
        </p:grpSpPr>
        <p:sp>
          <p:nvSpPr>
            <p:cNvPr id="17" name="Freeform 17"/>
            <p:cNvSpPr/>
            <p:nvPr/>
          </p:nvSpPr>
          <p:spPr>
            <a:xfrm>
              <a:off x="0" y="29210"/>
              <a:ext cx="2938714" cy="614680"/>
            </a:xfrm>
            <a:custGeom>
              <a:avLst/>
              <a:gdLst/>
              <a:ahLst/>
              <a:cxnLst/>
              <a:rect l="l" t="t" r="r" b="b"/>
              <a:pathLst>
                <a:path w="2938714" h="614680">
                  <a:moveTo>
                    <a:pt x="2938714" y="307340"/>
                  </a:moveTo>
                  <a:cubicBezTo>
                    <a:pt x="2938714" y="138430"/>
                    <a:pt x="2801554" y="1270"/>
                    <a:pt x="2631714" y="0"/>
                  </a:cubicBezTo>
                  <a:lnTo>
                    <a:pt x="307023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23" y="614680"/>
                  </a:cubicBezTo>
                  <a:lnTo>
                    <a:pt x="2632645" y="614680"/>
                  </a:lnTo>
                  <a:cubicBezTo>
                    <a:pt x="2801554" y="614680"/>
                    <a:pt x="2938714" y="476250"/>
                    <a:pt x="2938714" y="307340"/>
                  </a:cubicBezTo>
                  <a:close/>
                  <a:moveTo>
                    <a:pt x="263171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631714" y="54610"/>
                  </a:lnTo>
                  <a:cubicBezTo>
                    <a:pt x="2771074" y="54610"/>
                    <a:pt x="2884104" y="167640"/>
                    <a:pt x="2884104" y="307340"/>
                  </a:cubicBezTo>
                  <a:cubicBezTo>
                    <a:pt x="2884104" y="447040"/>
                    <a:pt x="2771074" y="560070"/>
                    <a:pt x="2631714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D5ECB8"/>
              </a:solidFill>
            </p:spPr>
          </p:sp>
        </p:grp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37966" y="3904329"/>
            <a:ext cx="11301259" cy="535397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52500"/>
            <a:ext cx="12915900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80"/>
              </a:lnSpc>
            </a:pPr>
            <a:r>
              <a:rPr lang="en-US" sz="7600" dirty="0">
                <a:solidFill>
                  <a:srgbClr val="34524F"/>
                </a:solidFill>
                <a:latin typeface="Halant Medium"/>
              </a:rPr>
              <a:t>Who can register to CITI Program course 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042157"/>
            <a:ext cx="12731835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4757" lvl="1" indent="-627378">
              <a:lnSpc>
                <a:spcPts val="9879"/>
              </a:lnSpc>
              <a:buFont typeface="Arial"/>
              <a:buChar char="•"/>
            </a:pPr>
            <a:r>
              <a:rPr lang="en-US" sz="6000" dirty="0">
                <a:solidFill>
                  <a:srgbClr val="34524F"/>
                </a:solidFill>
                <a:latin typeface="Halant Medium"/>
              </a:rPr>
              <a:t>CMUFM Staff </a:t>
            </a:r>
          </a:p>
          <a:p>
            <a:pPr marL="1254760" lvl="1" indent="-627380">
              <a:lnSpc>
                <a:spcPts val="9880"/>
              </a:lnSpc>
              <a:buFont typeface="Arial"/>
              <a:buChar char="•"/>
            </a:pPr>
            <a:r>
              <a:rPr lang="en-US" sz="6000" dirty="0">
                <a:solidFill>
                  <a:srgbClr val="34524F"/>
                </a:solidFill>
                <a:latin typeface="Halant Medium"/>
              </a:rPr>
              <a:t>CMUFM Student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6BF5D-BC99-438C-966F-E8B484E07910}"/>
              </a:ext>
            </a:extLst>
          </p:cNvPr>
          <p:cNvSpPr txBox="1"/>
          <p:nvPr/>
        </p:nvSpPr>
        <p:spPr>
          <a:xfrm>
            <a:off x="72048" y="9184189"/>
            <a:ext cx="12731835" cy="107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7379" lvl="1">
              <a:lnSpc>
                <a:spcPts val="9879"/>
              </a:lnSpc>
            </a:pPr>
            <a:r>
              <a:rPr lang="en-US" sz="3200" dirty="0">
                <a:solidFill>
                  <a:srgbClr val="34524F"/>
                </a:solidFill>
                <a:latin typeface="Halant Medium"/>
              </a:rPr>
              <a:t>*CMUFM-Chiang Mai University, Faculty of Medicine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820717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6769" r="7704"/>
          <a:stretch>
            <a:fillRect/>
          </a:stretch>
        </p:blipFill>
        <p:spPr>
          <a:xfrm>
            <a:off x="0" y="-126888"/>
            <a:ext cx="9590596" cy="52703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4685" r="9460" b="80"/>
          <a:stretch>
            <a:fillRect/>
          </a:stretch>
        </p:blipFill>
        <p:spPr>
          <a:xfrm>
            <a:off x="9007982" y="1496193"/>
            <a:ext cx="9009174" cy="577051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2920" y="7187550"/>
            <a:ext cx="12167276" cy="275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Course completion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1. Your selected courses are shown in your </a:t>
            </a:r>
            <a:r>
              <a:rPr lang="en-US" sz="2599" dirty="0" err="1">
                <a:solidFill>
                  <a:srgbClr val="F3F5F0"/>
                </a:solidFill>
                <a:latin typeface="Nunito"/>
              </a:rPr>
              <a:t>loged</a:t>
            </a:r>
            <a:r>
              <a:rPr lang="en-US" sz="2599" dirty="0">
                <a:solidFill>
                  <a:srgbClr val="F3F5F0"/>
                </a:solidFill>
                <a:latin typeface="Nunito"/>
              </a:rPr>
              <a:t> in page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 - Click "Start Now" for Courses Ready to Begin.</a:t>
            </a:r>
          </a:p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 - Click "Continue Course" for Active </a:t>
            </a:r>
            <a:r>
              <a:rPr lang="en-US" sz="2599" dirty="0" err="1">
                <a:solidFill>
                  <a:srgbClr val="F3F5F0"/>
                </a:solidFill>
                <a:latin typeface="Nunito"/>
              </a:rPr>
              <a:t>Courese</a:t>
            </a:r>
            <a:r>
              <a:rPr lang="en-US" sz="2599" dirty="0">
                <a:solidFill>
                  <a:srgbClr val="F3F5F0"/>
                </a:solidFill>
                <a:latin typeface="Nunito"/>
              </a:rPr>
              <a:t>.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F3F5F0"/>
              </a:solidFill>
              <a:latin typeface="Nunito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638300" y="630849"/>
            <a:ext cx="2160185" cy="435951"/>
            <a:chOff x="0" y="0"/>
            <a:chExt cx="2880247" cy="58126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880247" cy="581268"/>
              <a:chOff x="0" y="0"/>
              <a:chExt cx="2239800" cy="45201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239800" cy="452018"/>
              </a:xfrm>
              <a:custGeom>
                <a:avLst/>
                <a:gdLst/>
                <a:ahLst/>
                <a:cxnLst/>
                <a:rect l="l" t="t" r="r" b="b"/>
                <a:pathLst>
                  <a:path w="2239800" h="452018">
                    <a:moveTo>
                      <a:pt x="0" y="0"/>
                    </a:moveTo>
                    <a:lnTo>
                      <a:pt x="2239800" y="0"/>
                    </a:lnTo>
                    <a:lnTo>
                      <a:pt x="2239800" y="452018"/>
                    </a:lnTo>
                    <a:lnTo>
                      <a:pt x="0" y="452018"/>
                    </a:lnTo>
                    <a:close/>
                  </a:path>
                </a:pathLst>
              </a:custGeom>
              <a:solidFill>
                <a:srgbClr val="24719E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0" y="118499"/>
              <a:ext cx="1713299" cy="363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68"/>
                </a:lnSpc>
              </a:pPr>
              <a:r>
                <a:rPr lang="en-US" sz="1897">
                  <a:solidFill>
                    <a:srgbClr val="000000"/>
                  </a:solidFill>
                  <a:latin typeface="Athiti SemiBold Bold"/>
                </a:rPr>
                <a:t> NAME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7618" y="3181575"/>
            <a:ext cx="3510839" cy="629494"/>
            <a:chOff x="0" y="0"/>
            <a:chExt cx="3718623" cy="666750"/>
          </a:xfrm>
        </p:grpSpPr>
        <p:sp>
          <p:nvSpPr>
            <p:cNvPr id="16" name="Freeform 16"/>
            <p:cNvSpPr/>
            <p:nvPr/>
          </p:nvSpPr>
          <p:spPr>
            <a:xfrm>
              <a:off x="0" y="29210"/>
              <a:ext cx="3718623" cy="614680"/>
            </a:xfrm>
            <a:custGeom>
              <a:avLst/>
              <a:gdLst/>
              <a:ahLst/>
              <a:cxnLst/>
              <a:rect l="l" t="t" r="r" b="b"/>
              <a:pathLst>
                <a:path w="3718623" h="614680">
                  <a:moveTo>
                    <a:pt x="3718623" y="307340"/>
                  </a:moveTo>
                  <a:cubicBezTo>
                    <a:pt x="3718623" y="138430"/>
                    <a:pt x="3581464" y="1270"/>
                    <a:pt x="3411546" y="0"/>
                  </a:cubicBezTo>
                  <a:lnTo>
                    <a:pt x="307095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95" y="614680"/>
                  </a:cubicBezTo>
                  <a:lnTo>
                    <a:pt x="3412554" y="614680"/>
                  </a:lnTo>
                  <a:cubicBezTo>
                    <a:pt x="3581464" y="614680"/>
                    <a:pt x="3718623" y="476250"/>
                    <a:pt x="3718623" y="307340"/>
                  </a:cubicBezTo>
                  <a:close/>
                  <a:moveTo>
                    <a:pt x="3411546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3411546" y="54610"/>
                  </a:lnTo>
                  <a:cubicBezTo>
                    <a:pt x="3550984" y="54610"/>
                    <a:pt x="3664014" y="167640"/>
                    <a:pt x="3664014" y="307340"/>
                  </a:cubicBezTo>
                  <a:cubicBezTo>
                    <a:pt x="3664014" y="447040"/>
                    <a:pt x="3550984" y="560070"/>
                    <a:pt x="3411546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590596" y="1496193"/>
            <a:ext cx="3510839" cy="629494"/>
            <a:chOff x="0" y="0"/>
            <a:chExt cx="3718623" cy="666750"/>
          </a:xfrm>
        </p:grpSpPr>
        <p:sp>
          <p:nvSpPr>
            <p:cNvPr id="18" name="Freeform 18"/>
            <p:cNvSpPr/>
            <p:nvPr/>
          </p:nvSpPr>
          <p:spPr>
            <a:xfrm>
              <a:off x="0" y="29210"/>
              <a:ext cx="3718623" cy="614680"/>
            </a:xfrm>
            <a:custGeom>
              <a:avLst/>
              <a:gdLst/>
              <a:ahLst/>
              <a:cxnLst/>
              <a:rect l="l" t="t" r="r" b="b"/>
              <a:pathLst>
                <a:path w="3718623" h="614680">
                  <a:moveTo>
                    <a:pt x="3718623" y="307340"/>
                  </a:moveTo>
                  <a:cubicBezTo>
                    <a:pt x="3718623" y="138430"/>
                    <a:pt x="3581464" y="1270"/>
                    <a:pt x="3411546" y="0"/>
                  </a:cubicBezTo>
                  <a:lnTo>
                    <a:pt x="307095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95" y="614680"/>
                  </a:cubicBezTo>
                  <a:lnTo>
                    <a:pt x="3412554" y="614680"/>
                  </a:lnTo>
                  <a:cubicBezTo>
                    <a:pt x="3581464" y="614680"/>
                    <a:pt x="3718623" y="476250"/>
                    <a:pt x="3718623" y="307340"/>
                  </a:cubicBezTo>
                  <a:close/>
                  <a:moveTo>
                    <a:pt x="3411546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3411546" y="54610"/>
                  </a:lnTo>
                  <a:cubicBezTo>
                    <a:pt x="3550984" y="54610"/>
                    <a:pt x="3664014" y="167640"/>
                    <a:pt x="3664014" y="307340"/>
                  </a:cubicBezTo>
                  <a:cubicBezTo>
                    <a:pt x="3664014" y="447040"/>
                    <a:pt x="3550984" y="560070"/>
                    <a:pt x="3411546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106768" y="4561631"/>
            <a:ext cx="1472489" cy="629494"/>
            <a:chOff x="0" y="0"/>
            <a:chExt cx="1559637" cy="666750"/>
          </a:xfrm>
        </p:grpSpPr>
        <p:sp>
          <p:nvSpPr>
            <p:cNvPr id="20" name="Freeform 20"/>
            <p:cNvSpPr/>
            <p:nvPr/>
          </p:nvSpPr>
          <p:spPr>
            <a:xfrm>
              <a:off x="0" y="29210"/>
              <a:ext cx="1559637" cy="614680"/>
            </a:xfrm>
            <a:custGeom>
              <a:avLst/>
              <a:gdLst/>
              <a:ahLst/>
              <a:cxnLst/>
              <a:rect l="l" t="t" r="r" b="b"/>
              <a:pathLst>
                <a:path w="1559637" h="614680">
                  <a:moveTo>
                    <a:pt x="1559637" y="307340"/>
                  </a:moveTo>
                  <a:cubicBezTo>
                    <a:pt x="1559637" y="138430"/>
                    <a:pt x="1422477" y="1270"/>
                    <a:pt x="1252774" y="0"/>
                  </a:cubicBezTo>
                  <a:lnTo>
                    <a:pt x="306895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895" y="614680"/>
                  </a:cubicBezTo>
                  <a:lnTo>
                    <a:pt x="1253567" y="614680"/>
                  </a:lnTo>
                  <a:cubicBezTo>
                    <a:pt x="1422477" y="614680"/>
                    <a:pt x="1559637" y="476250"/>
                    <a:pt x="1559637" y="307340"/>
                  </a:cubicBezTo>
                  <a:close/>
                  <a:moveTo>
                    <a:pt x="125277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252774" y="54610"/>
                  </a:lnTo>
                  <a:cubicBezTo>
                    <a:pt x="1391997" y="54610"/>
                    <a:pt x="1505027" y="167640"/>
                    <a:pt x="1505027" y="307340"/>
                  </a:cubicBezTo>
                  <a:cubicBezTo>
                    <a:pt x="1505027" y="447040"/>
                    <a:pt x="1391997" y="560070"/>
                    <a:pt x="1252774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4826271" y="2923978"/>
            <a:ext cx="1472489" cy="629494"/>
            <a:chOff x="0" y="0"/>
            <a:chExt cx="1559637" cy="666750"/>
          </a:xfrm>
        </p:grpSpPr>
        <p:sp>
          <p:nvSpPr>
            <p:cNvPr id="22" name="Freeform 22"/>
            <p:cNvSpPr/>
            <p:nvPr/>
          </p:nvSpPr>
          <p:spPr>
            <a:xfrm>
              <a:off x="0" y="29210"/>
              <a:ext cx="1559637" cy="614680"/>
            </a:xfrm>
            <a:custGeom>
              <a:avLst/>
              <a:gdLst/>
              <a:ahLst/>
              <a:cxnLst/>
              <a:rect l="l" t="t" r="r" b="b"/>
              <a:pathLst>
                <a:path w="1559637" h="614680">
                  <a:moveTo>
                    <a:pt x="1559637" y="307340"/>
                  </a:moveTo>
                  <a:cubicBezTo>
                    <a:pt x="1559637" y="138430"/>
                    <a:pt x="1422477" y="1270"/>
                    <a:pt x="1252774" y="0"/>
                  </a:cubicBezTo>
                  <a:lnTo>
                    <a:pt x="306895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895" y="614680"/>
                  </a:cubicBezTo>
                  <a:lnTo>
                    <a:pt x="1253567" y="614680"/>
                  </a:lnTo>
                  <a:cubicBezTo>
                    <a:pt x="1422477" y="614680"/>
                    <a:pt x="1559637" y="476250"/>
                    <a:pt x="1559637" y="307340"/>
                  </a:cubicBezTo>
                  <a:close/>
                  <a:moveTo>
                    <a:pt x="125277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252774" y="54610"/>
                  </a:lnTo>
                  <a:cubicBezTo>
                    <a:pt x="1391997" y="54610"/>
                    <a:pt x="1505027" y="167640"/>
                    <a:pt x="1505027" y="307340"/>
                  </a:cubicBezTo>
                  <a:cubicBezTo>
                    <a:pt x="1505027" y="447040"/>
                    <a:pt x="1391997" y="560070"/>
                    <a:pt x="1252774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820717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3371" y="2650160"/>
            <a:ext cx="11301259" cy="4986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r="4008" b="996"/>
          <a:stretch>
            <a:fillRect/>
          </a:stretch>
        </p:blipFill>
        <p:spPr>
          <a:xfrm>
            <a:off x="178671" y="118441"/>
            <a:ext cx="14023104" cy="681575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8840443" y="3602520"/>
            <a:ext cx="2484782" cy="629494"/>
            <a:chOff x="0" y="0"/>
            <a:chExt cx="2631840" cy="666750"/>
          </a:xfrm>
        </p:grpSpPr>
        <p:sp>
          <p:nvSpPr>
            <p:cNvPr id="11" name="Freeform 11"/>
            <p:cNvSpPr/>
            <p:nvPr/>
          </p:nvSpPr>
          <p:spPr>
            <a:xfrm>
              <a:off x="0" y="29210"/>
              <a:ext cx="2631841" cy="614680"/>
            </a:xfrm>
            <a:custGeom>
              <a:avLst/>
              <a:gdLst/>
              <a:ahLst/>
              <a:cxnLst/>
              <a:rect l="l" t="t" r="r" b="b"/>
              <a:pathLst>
                <a:path w="2631841" h="614680">
                  <a:moveTo>
                    <a:pt x="2631840" y="307340"/>
                  </a:moveTo>
                  <a:cubicBezTo>
                    <a:pt x="2631840" y="138430"/>
                    <a:pt x="2494680" y="1270"/>
                    <a:pt x="2324871" y="0"/>
                  </a:cubicBezTo>
                  <a:lnTo>
                    <a:pt x="306994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94" y="614680"/>
                  </a:cubicBezTo>
                  <a:lnTo>
                    <a:pt x="2325771" y="614680"/>
                  </a:lnTo>
                  <a:cubicBezTo>
                    <a:pt x="2494680" y="614680"/>
                    <a:pt x="2631841" y="476250"/>
                    <a:pt x="2631841" y="307340"/>
                  </a:cubicBezTo>
                  <a:close/>
                  <a:moveTo>
                    <a:pt x="2324871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324871" y="54610"/>
                  </a:lnTo>
                  <a:cubicBezTo>
                    <a:pt x="2464201" y="54610"/>
                    <a:pt x="2577230" y="167640"/>
                    <a:pt x="2577230" y="307340"/>
                  </a:cubicBezTo>
                  <a:cubicBezTo>
                    <a:pt x="2577230" y="447040"/>
                    <a:pt x="2464201" y="560070"/>
                    <a:pt x="2324871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325468" y="1723181"/>
            <a:ext cx="2291639" cy="629494"/>
            <a:chOff x="0" y="0"/>
            <a:chExt cx="2427267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2427267" cy="614680"/>
            </a:xfrm>
            <a:custGeom>
              <a:avLst/>
              <a:gdLst/>
              <a:ahLst/>
              <a:cxnLst/>
              <a:rect l="l" t="t" r="r" b="b"/>
              <a:pathLst>
                <a:path w="2427267" h="614680">
                  <a:moveTo>
                    <a:pt x="2427267" y="307340"/>
                  </a:moveTo>
                  <a:cubicBezTo>
                    <a:pt x="2427267" y="138430"/>
                    <a:pt x="2290107" y="1270"/>
                    <a:pt x="2120318" y="0"/>
                  </a:cubicBezTo>
                  <a:lnTo>
                    <a:pt x="306975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75" y="614680"/>
                  </a:cubicBezTo>
                  <a:lnTo>
                    <a:pt x="2121197" y="614680"/>
                  </a:lnTo>
                  <a:cubicBezTo>
                    <a:pt x="2290107" y="614680"/>
                    <a:pt x="2427267" y="476250"/>
                    <a:pt x="2427267" y="307340"/>
                  </a:cubicBezTo>
                  <a:close/>
                  <a:moveTo>
                    <a:pt x="212031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120318" y="54610"/>
                  </a:lnTo>
                  <a:cubicBezTo>
                    <a:pt x="2259627" y="54610"/>
                    <a:pt x="2372657" y="167640"/>
                    <a:pt x="2372657" y="307340"/>
                  </a:cubicBezTo>
                  <a:cubicBezTo>
                    <a:pt x="2372657" y="447040"/>
                    <a:pt x="2259627" y="560070"/>
                    <a:pt x="212031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02920" y="7415215"/>
            <a:ext cx="12167276" cy="229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Course completion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2. Your Active Courses divided into modules depend upon its contents.</a:t>
            </a:r>
          </a:p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 - Click "Continue Course" in each module.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F3F5F0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820717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22215"/>
            <a:ext cx="14035213" cy="69123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2920" y="7416150"/>
            <a:ext cx="12167276" cy="275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Post-Course completion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1. Post-Course Completion Options</a:t>
            </a:r>
          </a:p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 - Click "Access your Completion Records" to view, print or share via link your Completion Certificate or Completion Report of the course.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F3F5F0"/>
              </a:solidFill>
              <a:latin typeface="Nuni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089296" y="3091742"/>
            <a:ext cx="8230854" cy="988374"/>
            <a:chOff x="0" y="0"/>
            <a:chExt cx="5552477" cy="666750"/>
          </a:xfrm>
        </p:grpSpPr>
        <p:sp>
          <p:nvSpPr>
            <p:cNvPr id="11" name="Freeform 11"/>
            <p:cNvSpPr/>
            <p:nvPr/>
          </p:nvSpPr>
          <p:spPr>
            <a:xfrm>
              <a:off x="0" y="29210"/>
              <a:ext cx="5552477" cy="614680"/>
            </a:xfrm>
            <a:custGeom>
              <a:avLst/>
              <a:gdLst/>
              <a:ahLst/>
              <a:cxnLst/>
              <a:rect l="l" t="t" r="r" b="b"/>
              <a:pathLst>
                <a:path w="5552477" h="614680">
                  <a:moveTo>
                    <a:pt x="5552477" y="307340"/>
                  </a:moveTo>
                  <a:cubicBezTo>
                    <a:pt x="5552477" y="138430"/>
                    <a:pt x="5415318" y="1270"/>
                    <a:pt x="5245217" y="0"/>
                  </a:cubicBezTo>
                  <a:lnTo>
                    <a:pt x="307266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266" y="614680"/>
                  </a:cubicBezTo>
                  <a:lnTo>
                    <a:pt x="5246408" y="614680"/>
                  </a:lnTo>
                  <a:cubicBezTo>
                    <a:pt x="5415318" y="614680"/>
                    <a:pt x="5552477" y="476250"/>
                    <a:pt x="5552477" y="307340"/>
                  </a:cubicBezTo>
                  <a:close/>
                  <a:moveTo>
                    <a:pt x="5245217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5245217" y="54610"/>
                  </a:lnTo>
                  <a:cubicBezTo>
                    <a:pt x="5384838" y="54610"/>
                    <a:pt x="5497868" y="167640"/>
                    <a:pt x="5497868" y="307340"/>
                  </a:cubicBezTo>
                  <a:cubicBezTo>
                    <a:pt x="5497868" y="447040"/>
                    <a:pt x="5384838" y="560070"/>
                    <a:pt x="5245217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820717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5371" r="8322" b="16199"/>
          <a:stretch>
            <a:fillRect/>
          </a:stretch>
        </p:blipFill>
        <p:spPr>
          <a:xfrm>
            <a:off x="180975" y="143058"/>
            <a:ext cx="12976397" cy="609511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271131" y="5415842"/>
            <a:ext cx="8802354" cy="988374"/>
            <a:chOff x="0" y="0"/>
            <a:chExt cx="5938007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5938008" cy="614680"/>
            </a:xfrm>
            <a:custGeom>
              <a:avLst/>
              <a:gdLst/>
              <a:ahLst/>
              <a:cxnLst/>
              <a:rect l="l" t="t" r="r" b="b"/>
              <a:pathLst>
                <a:path w="5938008" h="614680">
                  <a:moveTo>
                    <a:pt x="5938007" y="307340"/>
                  </a:moveTo>
                  <a:cubicBezTo>
                    <a:pt x="5938007" y="138430"/>
                    <a:pt x="5800847" y="1270"/>
                    <a:pt x="5630708" y="0"/>
                  </a:cubicBezTo>
                  <a:lnTo>
                    <a:pt x="307302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302" y="614680"/>
                  </a:cubicBezTo>
                  <a:lnTo>
                    <a:pt x="5631938" y="614680"/>
                  </a:lnTo>
                  <a:cubicBezTo>
                    <a:pt x="5800847" y="614680"/>
                    <a:pt x="5938008" y="476250"/>
                    <a:pt x="5938008" y="307340"/>
                  </a:cubicBezTo>
                  <a:close/>
                  <a:moveTo>
                    <a:pt x="563070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5630709" y="54610"/>
                  </a:lnTo>
                  <a:cubicBezTo>
                    <a:pt x="5770368" y="54610"/>
                    <a:pt x="5883397" y="167640"/>
                    <a:pt x="5883397" y="307340"/>
                  </a:cubicBezTo>
                  <a:cubicBezTo>
                    <a:pt x="5883397" y="447040"/>
                    <a:pt x="5770368" y="560070"/>
                    <a:pt x="5630709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271131" y="3415592"/>
            <a:ext cx="8802354" cy="988374"/>
            <a:chOff x="0" y="0"/>
            <a:chExt cx="5938007" cy="666750"/>
          </a:xfrm>
        </p:grpSpPr>
        <p:sp>
          <p:nvSpPr>
            <p:cNvPr id="12" name="Freeform 12"/>
            <p:cNvSpPr/>
            <p:nvPr/>
          </p:nvSpPr>
          <p:spPr>
            <a:xfrm>
              <a:off x="0" y="29210"/>
              <a:ext cx="5938008" cy="614680"/>
            </a:xfrm>
            <a:custGeom>
              <a:avLst/>
              <a:gdLst/>
              <a:ahLst/>
              <a:cxnLst/>
              <a:rect l="l" t="t" r="r" b="b"/>
              <a:pathLst>
                <a:path w="5938008" h="614680">
                  <a:moveTo>
                    <a:pt x="5938007" y="307340"/>
                  </a:moveTo>
                  <a:cubicBezTo>
                    <a:pt x="5938007" y="138430"/>
                    <a:pt x="5800847" y="1270"/>
                    <a:pt x="5630708" y="0"/>
                  </a:cubicBezTo>
                  <a:lnTo>
                    <a:pt x="307302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302" y="614680"/>
                  </a:cubicBezTo>
                  <a:lnTo>
                    <a:pt x="5631938" y="614680"/>
                  </a:lnTo>
                  <a:cubicBezTo>
                    <a:pt x="5800847" y="614680"/>
                    <a:pt x="5938008" y="476250"/>
                    <a:pt x="5938008" y="307340"/>
                  </a:cubicBezTo>
                  <a:close/>
                  <a:moveTo>
                    <a:pt x="563070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5630709" y="54610"/>
                  </a:lnTo>
                  <a:cubicBezTo>
                    <a:pt x="5770368" y="54610"/>
                    <a:pt x="5883397" y="167640"/>
                    <a:pt x="5883397" y="307340"/>
                  </a:cubicBezTo>
                  <a:cubicBezTo>
                    <a:pt x="5883397" y="447040"/>
                    <a:pt x="5770368" y="560070"/>
                    <a:pt x="5630709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l="15865" r="21091" b="8650"/>
          <a:stretch>
            <a:fillRect/>
          </a:stretch>
        </p:blipFill>
        <p:spPr>
          <a:xfrm>
            <a:off x="11342466" y="2453240"/>
            <a:ext cx="7124700" cy="467146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80975" y="7077075"/>
            <a:ext cx="12167276" cy="275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Post-Course completion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2. View, Print or Share your course certificate or report.</a:t>
            </a:r>
          </a:p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 - Click "View/Print" or "Copy link" to view/print or share via link your Completion Certificate or Completion Report of the course.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F3F5F0"/>
              </a:solidFill>
              <a:latin typeface="Nunito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1694032" y="4339782"/>
            <a:ext cx="2795411" cy="286777"/>
            <a:chOff x="0" y="0"/>
            <a:chExt cx="3727214" cy="38237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85577"/>
              <a:ext cx="3727214" cy="296792"/>
              <a:chOff x="0" y="0"/>
              <a:chExt cx="1913890" cy="152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237820" y="19050"/>
              <a:ext cx="1713299" cy="363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68"/>
                </a:lnSpc>
              </a:pPr>
              <a:r>
                <a:rPr lang="en-US" sz="1897">
                  <a:solidFill>
                    <a:srgbClr val="000000"/>
                  </a:solidFill>
                  <a:latin typeface="Athiti SemiBold Bold"/>
                </a:rPr>
                <a:t> NAME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820717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5865" r="21091" b="8650"/>
          <a:stretch>
            <a:fillRect/>
          </a:stretch>
        </p:blipFill>
        <p:spPr>
          <a:xfrm>
            <a:off x="3316422" y="-223615"/>
            <a:ext cx="11375809" cy="745878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0975" y="7187550"/>
            <a:ext cx="12167276" cy="321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Post-Course completion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3. Your Course certificate important information :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- Course' Topic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- Completion Date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- Expiration Date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 - Record ID 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F3F5F0"/>
              </a:solidFill>
              <a:latin typeface="Nuni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959732" y="2911032"/>
            <a:ext cx="3628279" cy="372220"/>
            <a:chOff x="0" y="0"/>
            <a:chExt cx="4837705" cy="496293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11075"/>
              <a:ext cx="4837705" cy="385219"/>
              <a:chOff x="0" y="0"/>
              <a:chExt cx="1913890" cy="152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08676" y="38100"/>
              <a:ext cx="2223762" cy="458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684"/>
                </a:lnSpc>
              </a:pPr>
              <a:r>
                <a:rPr lang="en-US" sz="2462">
                  <a:solidFill>
                    <a:srgbClr val="000000"/>
                  </a:solidFill>
                  <a:latin typeface="Athiti SemiBold Bold"/>
                </a:rPr>
                <a:t> NAME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300551" y="823372"/>
            <a:ext cx="4095398" cy="1065993"/>
            <a:chOff x="0" y="0"/>
            <a:chExt cx="2561562" cy="666750"/>
          </a:xfrm>
        </p:grpSpPr>
        <p:sp>
          <p:nvSpPr>
            <p:cNvPr id="15" name="Freeform 15"/>
            <p:cNvSpPr/>
            <p:nvPr/>
          </p:nvSpPr>
          <p:spPr>
            <a:xfrm>
              <a:off x="0" y="29210"/>
              <a:ext cx="2561562" cy="614680"/>
            </a:xfrm>
            <a:custGeom>
              <a:avLst/>
              <a:gdLst/>
              <a:ahLst/>
              <a:cxnLst/>
              <a:rect l="l" t="t" r="r" b="b"/>
              <a:pathLst>
                <a:path w="2561562" h="614680">
                  <a:moveTo>
                    <a:pt x="2561562" y="307340"/>
                  </a:moveTo>
                  <a:cubicBezTo>
                    <a:pt x="2561562" y="138430"/>
                    <a:pt x="2424402" y="1270"/>
                    <a:pt x="2254599" y="0"/>
                  </a:cubicBezTo>
                  <a:lnTo>
                    <a:pt x="306988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88" y="614680"/>
                  </a:cubicBezTo>
                  <a:lnTo>
                    <a:pt x="2255492" y="614680"/>
                  </a:lnTo>
                  <a:cubicBezTo>
                    <a:pt x="2424402" y="614680"/>
                    <a:pt x="2561562" y="476250"/>
                    <a:pt x="2561562" y="307340"/>
                  </a:cubicBezTo>
                  <a:close/>
                  <a:moveTo>
                    <a:pt x="2254599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254599" y="54610"/>
                  </a:lnTo>
                  <a:cubicBezTo>
                    <a:pt x="2393922" y="54610"/>
                    <a:pt x="2506952" y="167640"/>
                    <a:pt x="2506952" y="307340"/>
                  </a:cubicBezTo>
                  <a:cubicBezTo>
                    <a:pt x="2506952" y="447040"/>
                    <a:pt x="2393922" y="560070"/>
                    <a:pt x="2254599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6820717"/>
            <a:ext cx="12900948" cy="3494858"/>
          </a:xfrm>
          <a:prstGeom prst="rect">
            <a:avLst/>
          </a:prstGeom>
          <a:solidFill>
            <a:srgbClr val="34524F"/>
          </a:solidFill>
        </p:spPr>
      </p:sp>
      <p:sp>
        <p:nvSpPr>
          <p:cNvPr id="3" name="AutoShape 3"/>
          <p:cNvSpPr/>
          <p:nvPr/>
        </p:nvSpPr>
        <p:spPr>
          <a:xfrm>
            <a:off x="12837032" y="0"/>
            <a:ext cx="5450968" cy="10287000"/>
          </a:xfrm>
          <a:prstGeom prst="rect">
            <a:avLst/>
          </a:prstGeom>
          <a:solidFill>
            <a:srgbClr val="D5ECB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4787381" y="6781657"/>
            <a:ext cx="3679785" cy="3679785"/>
            <a:chOff x="0" y="0"/>
            <a:chExt cx="4906380" cy="490638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700000">
              <a:off x="1105773" y="331273"/>
              <a:ext cx="2694835" cy="4243834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 rot="2672733">
              <a:off x="1324547" y="2695808"/>
              <a:ext cx="3367935" cy="600926"/>
              <a:chOff x="0" y="0"/>
              <a:chExt cx="2731296" cy="487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31296" cy="487333"/>
              </a:xfrm>
              <a:custGeom>
                <a:avLst/>
                <a:gdLst/>
                <a:ahLst/>
                <a:cxnLst/>
                <a:rect l="l" t="t" r="r" b="b"/>
                <a:pathLst>
                  <a:path w="2731296" h="487333">
                    <a:moveTo>
                      <a:pt x="0" y="0"/>
                    </a:moveTo>
                    <a:lnTo>
                      <a:pt x="2731296" y="0"/>
                    </a:lnTo>
                    <a:lnTo>
                      <a:pt x="2731296" y="487333"/>
                    </a:lnTo>
                    <a:lnTo>
                      <a:pt x="0" y="487333"/>
                    </a:lnTo>
                    <a:close/>
                  </a:path>
                </a:pathLst>
              </a:custGeom>
              <a:solidFill>
                <a:srgbClr val="F3F5F0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9814" b="3476"/>
          <a:stretch>
            <a:fillRect/>
          </a:stretch>
        </p:blipFill>
        <p:spPr>
          <a:xfrm>
            <a:off x="0" y="171450"/>
            <a:ext cx="14258925" cy="673391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472001" y="368478"/>
            <a:ext cx="1850681" cy="660222"/>
            <a:chOff x="0" y="0"/>
            <a:chExt cx="1868981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1868981" cy="614680"/>
            </a:xfrm>
            <a:custGeom>
              <a:avLst/>
              <a:gdLst/>
              <a:ahLst/>
              <a:cxnLst/>
              <a:rect l="l" t="t" r="r" b="b"/>
              <a:pathLst>
                <a:path w="1868981" h="614680">
                  <a:moveTo>
                    <a:pt x="1868980" y="307340"/>
                  </a:moveTo>
                  <a:cubicBezTo>
                    <a:pt x="1868980" y="138430"/>
                    <a:pt x="1731821" y="1270"/>
                    <a:pt x="1562087" y="0"/>
                  </a:cubicBezTo>
                  <a:lnTo>
                    <a:pt x="306923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23" y="614680"/>
                  </a:cubicBezTo>
                  <a:lnTo>
                    <a:pt x="1562911" y="614680"/>
                  </a:lnTo>
                  <a:cubicBezTo>
                    <a:pt x="1731821" y="614680"/>
                    <a:pt x="1868981" y="476250"/>
                    <a:pt x="1868981" y="307340"/>
                  </a:cubicBezTo>
                  <a:close/>
                  <a:moveTo>
                    <a:pt x="1562087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562087" y="54610"/>
                  </a:lnTo>
                  <a:cubicBezTo>
                    <a:pt x="1701341" y="54610"/>
                    <a:pt x="1814371" y="167640"/>
                    <a:pt x="1814371" y="307340"/>
                  </a:cubicBezTo>
                  <a:cubicBezTo>
                    <a:pt x="1814371" y="447040"/>
                    <a:pt x="1701341" y="560070"/>
                    <a:pt x="1562087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55406" y="7337145"/>
            <a:ext cx="12502459" cy="183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Course management </a:t>
            </a:r>
          </a:p>
          <a:p>
            <a:pPr>
              <a:lnSpc>
                <a:spcPts val="3639"/>
              </a:lnSpc>
            </a:pPr>
            <a:endParaRPr lang="en-US" sz="2599" dirty="0">
              <a:solidFill>
                <a:srgbClr val="F3F5F0"/>
              </a:solidFill>
              <a:latin typeface="Nunito"/>
            </a:endParaRP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1. You can manage your courses anytime by 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F3F5F0"/>
                </a:solidFill>
                <a:latin typeface="Nunito"/>
              </a:rPr>
              <a:t>     - Choose "Learner Tools" to Add, Remove, View previously completed course.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935935" y="1949628"/>
            <a:ext cx="9258132" cy="2907780"/>
            <a:chOff x="0" y="0"/>
            <a:chExt cx="2122877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2122877" cy="614680"/>
            </a:xfrm>
            <a:custGeom>
              <a:avLst/>
              <a:gdLst/>
              <a:ahLst/>
              <a:cxnLst/>
              <a:rect l="l" t="t" r="r" b="b"/>
              <a:pathLst>
                <a:path w="2122877" h="614680">
                  <a:moveTo>
                    <a:pt x="2122877" y="307340"/>
                  </a:moveTo>
                  <a:cubicBezTo>
                    <a:pt x="2122877" y="138430"/>
                    <a:pt x="1985717" y="1270"/>
                    <a:pt x="1815958" y="0"/>
                  </a:cubicBezTo>
                  <a:lnTo>
                    <a:pt x="306947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47" y="614680"/>
                  </a:cubicBezTo>
                  <a:lnTo>
                    <a:pt x="1816807" y="614680"/>
                  </a:lnTo>
                  <a:cubicBezTo>
                    <a:pt x="1985717" y="614680"/>
                    <a:pt x="2122877" y="476250"/>
                    <a:pt x="2122877" y="307340"/>
                  </a:cubicBezTo>
                  <a:close/>
                  <a:moveTo>
                    <a:pt x="181595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815958" y="54610"/>
                  </a:lnTo>
                  <a:cubicBezTo>
                    <a:pt x="1955237" y="54610"/>
                    <a:pt x="2068267" y="167640"/>
                    <a:pt x="2068267" y="307340"/>
                  </a:cubicBezTo>
                  <a:cubicBezTo>
                    <a:pt x="2068267" y="447040"/>
                    <a:pt x="1955237" y="560070"/>
                    <a:pt x="181595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630" y="2660746"/>
            <a:ext cx="17440532" cy="66928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62192" y="298453"/>
            <a:ext cx="14709398" cy="730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D5ECB8"/>
                </a:solidFill>
                <a:latin typeface="Halant Medium"/>
              </a:rPr>
              <a:t>APPENDIX I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612" y="981075"/>
            <a:ext cx="1795455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D5ECB8"/>
                </a:solidFill>
                <a:latin typeface="Pridi Regular"/>
              </a:rPr>
              <a:t>Guide </a:t>
            </a:r>
            <a:r>
              <a:rPr lang="en-US" sz="2400">
                <a:solidFill>
                  <a:srgbClr val="D5ECB8"/>
                </a:solidFill>
                <a:latin typeface="Arimo"/>
              </a:rPr>
              <a:t>Related to the Training Modules of Research Ethics Applied for Researchers of Chiang Mai University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D5ECB8"/>
                </a:solidFill>
                <a:latin typeface="Arimo"/>
              </a:rPr>
              <a:t>Faculty of Medicine (CMUFM)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5342" y="1805940"/>
            <a:ext cx="17954558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0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Pridi Regular"/>
              </a:rPr>
              <a:t> </a:t>
            </a:r>
            <a:r>
              <a:rPr lang="en-US" sz="2000" dirty="0">
                <a:solidFill>
                  <a:srgbClr val="D5ECB8"/>
                </a:solidFill>
                <a:latin typeface="Pridi Regular Bold"/>
              </a:rPr>
              <a:t> CMUFM </a:t>
            </a:r>
            <a:r>
              <a:rPr lang="en-US" sz="2000" dirty="0">
                <a:solidFill>
                  <a:srgbClr val="D5ECB8"/>
                </a:solidFill>
                <a:latin typeface="Arimo Bold"/>
              </a:rPr>
              <a:t>Researchers* </a:t>
            </a:r>
            <a:r>
              <a:rPr lang="en-US" sz="2000" dirty="0">
                <a:solidFill>
                  <a:srgbClr val="FFFFFF"/>
                </a:solidFill>
                <a:latin typeface="Arimo"/>
              </a:rPr>
              <a:t>must complete these modules 1. Biomedical Responsible Conduct of Research Module and 2. Conflict of Interest Module.</a:t>
            </a:r>
          </a:p>
          <a:p>
            <a:pPr marL="5080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mo"/>
              </a:rPr>
              <a:t>  In addition, CMUFM Researchers must complete the following modules that are relevant to their research types.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8465" y="9578340"/>
            <a:ext cx="15243125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FF0000"/>
                </a:solidFill>
                <a:latin typeface="Garuda"/>
              </a:rPr>
              <a:t>*Researchers are those conducting research </a:t>
            </a:r>
            <a:r>
              <a:rPr lang="en-US" sz="2100" dirty="0">
                <a:solidFill>
                  <a:srgbClr val="FF0000"/>
                </a:solidFill>
                <a:latin typeface="Arimo"/>
              </a:rPr>
              <a:t>and/or those with an intention to publish their works in academic journals.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7653484"/>
            <a:ext cx="9619153" cy="2633516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552502" y="8056770"/>
            <a:ext cx="8427438" cy="2403059"/>
            <a:chOff x="0" y="0"/>
            <a:chExt cx="11236584" cy="320407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791338" y="0"/>
              <a:ext cx="3445246" cy="320407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5423" y="2201992"/>
            <a:ext cx="13685783" cy="651785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53727" y="269807"/>
            <a:ext cx="9347162" cy="2523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34524F"/>
                </a:solidFill>
                <a:latin typeface="Nunito Bold"/>
              </a:rPr>
              <a:t>Registration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34524F"/>
              </a:solidFill>
              <a:latin typeface="Nunito Bold"/>
            </a:endParaRPr>
          </a:p>
          <a:p>
            <a:pPr>
              <a:lnSpc>
                <a:spcPts val="3639"/>
              </a:lnSpc>
            </a:pPr>
            <a:r>
              <a:rPr lang="en-US" sz="3200" dirty="0">
                <a:solidFill>
                  <a:srgbClr val="34524F"/>
                </a:solidFill>
                <a:latin typeface="Nunito"/>
              </a:rPr>
              <a:t>1</a:t>
            </a:r>
            <a:r>
              <a:rPr lang="en-US" sz="2600" dirty="0">
                <a:solidFill>
                  <a:srgbClr val="34524F"/>
                </a:solidFill>
                <a:latin typeface="Nunito"/>
              </a:rPr>
              <a:t>. </a:t>
            </a:r>
            <a:r>
              <a:rPr lang="en-US" sz="3200" dirty="0">
                <a:solidFill>
                  <a:srgbClr val="34524F"/>
                </a:solidFill>
                <a:latin typeface="Nunito"/>
              </a:rPr>
              <a:t>https://about.citiprogram.org/en/homepage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-Click Register 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599" dirty="0">
              <a:solidFill>
                <a:srgbClr val="34524F"/>
              </a:solidFill>
              <a:latin typeface="Nunito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3261608" y="2639016"/>
            <a:ext cx="1645554" cy="482822"/>
            <a:chOff x="0" y="0"/>
            <a:chExt cx="2272418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2272418" cy="614680"/>
            </a:xfrm>
            <a:custGeom>
              <a:avLst/>
              <a:gdLst/>
              <a:ahLst/>
              <a:cxnLst/>
              <a:rect l="l" t="t" r="r" b="b"/>
              <a:pathLst>
                <a:path w="2272418" h="614680">
                  <a:moveTo>
                    <a:pt x="2272418" y="307340"/>
                  </a:moveTo>
                  <a:cubicBezTo>
                    <a:pt x="2272418" y="138430"/>
                    <a:pt x="2135258" y="1270"/>
                    <a:pt x="1965484" y="0"/>
                  </a:cubicBezTo>
                  <a:lnTo>
                    <a:pt x="30696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61" y="614680"/>
                  </a:cubicBezTo>
                  <a:lnTo>
                    <a:pt x="1966348" y="614680"/>
                  </a:lnTo>
                  <a:cubicBezTo>
                    <a:pt x="2135258" y="614680"/>
                    <a:pt x="2272418" y="476250"/>
                    <a:pt x="2272418" y="307340"/>
                  </a:cubicBezTo>
                  <a:close/>
                  <a:moveTo>
                    <a:pt x="196548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965484" y="54610"/>
                  </a:lnTo>
                  <a:cubicBezTo>
                    <a:pt x="2104778" y="54610"/>
                    <a:pt x="2217808" y="167640"/>
                    <a:pt x="2217808" y="307340"/>
                  </a:cubicBezTo>
                  <a:cubicBezTo>
                    <a:pt x="2217808" y="447040"/>
                    <a:pt x="2104778" y="560070"/>
                    <a:pt x="1965484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153556" y="2332849"/>
            <a:ext cx="1600888" cy="2001802"/>
            <a:chOff x="0" y="0"/>
            <a:chExt cx="2134518" cy="266907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5725"/>
              <a:ext cx="2134518" cy="120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4"/>
                </a:lnSpc>
              </a:pPr>
              <a:r>
                <a:rPr lang="en-US" sz="6400">
                  <a:solidFill>
                    <a:srgbClr val="FF1616"/>
                  </a:solidFill>
                  <a:latin typeface="Knewave Italics"/>
                </a:rPr>
                <a:t>1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72968"/>
              <a:ext cx="2134518" cy="444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257463"/>
              <a:ext cx="2134518" cy="41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7653484"/>
            <a:ext cx="9619153" cy="2633516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552502" y="8056770"/>
            <a:ext cx="8427438" cy="2403059"/>
            <a:chOff x="0" y="0"/>
            <a:chExt cx="11236584" cy="320407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791338" y="0"/>
              <a:ext cx="3445246" cy="320407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12096"/>
          <a:stretch>
            <a:fillRect/>
          </a:stretch>
        </p:blipFill>
        <p:spPr>
          <a:xfrm>
            <a:off x="8548112" y="335769"/>
            <a:ext cx="8134213" cy="35036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89500" y="3603366"/>
            <a:ext cx="13608956" cy="653229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477998" y="7325752"/>
            <a:ext cx="8137220" cy="966738"/>
            <a:chOff x="0" y="0"/>
            <a:chExt cx="5612164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5612164" cy="614680"/>
            </a:xfrm>
            <a:custGeom>
              <a:avLst/>
              <a:gdLst/>
              <a:ahLst/>
              <a:cxnLst/>
              <a:rect l="l" t="t" r="r" b="b"/>
              <a:pathLst>
                <a:path w="5612164" h="614680">
                  <a:moveTo>
                    <a:pt x="5612164" y="307340"/>
                  </a:moveTo>
                  <a:cubicBezTo>
                    <a:pt x="5612164" y="138430"/>
                    <a:pt x="5475004" y="1270"/>
                    <a:pt x="5304898" y="0"/>
                  </a:cubicBezTo>
                  <a:lnTo>
                    <a:pt x="30727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271" y="614680"/>
                  </a:cubicBezTo>
                  <a:lnTo>
                    <a:pt x="5306094" y="614680"/>
                  </a:lnTo>
                  <a:cubicBezTo>
                    <a:pt x="5475004" y="614680"/>
                    <a:pt x="5612164" y="476250"/>
                    <a:pt x="5612164" y="307340"/>
                  </a:cubicBezTo>
                  <a:close/>
                  <a:moveTo>
                    <a:pt x="5304898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5304898" y="54610"/>
                  </a:lnTo>
                  <a:cubicBezTo>
                    <a:pt x="5444524" y="54610"/>
                    <a:pt x="5557554" y="167640"/>
                    <a:pt x="5557554" y="307340"/>
                  </a:cubicBezTo>
                  <a:cubicBezTo>
                    <a:pt x="5557554" y="447040"/>
                    <a:pt x="5444524" y="560070"/>
                    <a:pt x="5304898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32357" y="273799"/>
            <a:ext cx="8214251" cy="252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34524F"/>
                </a:solidFill>
                <a:latin typeface="Nunito Bold"/>
              </a:rPr>
              <a:t>Registration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34524F"/>
              </a:solidFill>
              <a:latin typeface="Nunito Bold"/>
            </a:endParaRPr>
          </a:p>
          <a:p>
            <a:pPr>
              <a:lnSpc>
                <a:spcPts val="3639"/>
              </a:lnSpc>
            </a:pPr>
            <a:r>
              <a:rPr lang="en-US" sz="3200" dirty="0">
                <a:solidFill>
                  <a:srgbClr val="34524F"/>
                </a:solidFill>
                <a:latin typeface="Nunito"/>
              </a:rPr>
              <a:t>2. Select your Organization Affiliation 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 -Type "Faculty of Medicine, Chiang Mai University "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599" dirty="0">
              <a:solidFill>
                <a:srgbClr val="34524F"/>
              </a:solidFill>
              <a:latin typeface="Nunito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336783" y="7291588"/>
            <a:ext cx="1600888" cy="2001802"/>
            <a:chOff x="0" y="0"/>
            <a:chExt cx="2134518" cy="266907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85725"/>
              <a:ext cx="2134518" cy="120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4"/>
                </a:lnSpc>
              </a:pPr>
              <a:r>
                <a:rPr lang="en-US" sz="6400">
                  <a:solidFill>
                    <a:srgbClr val="FF1616"/>
                  </a:solidFill>
                  <a:latin typeface="Knewave Italics"/>
                </a:rPr>
                <a:t>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72968"/>
              <a:ext cx="2134518" cy="444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257463"/>
              <a:ext cx="2134518" cy="41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7653484"/>
            <a:ext cx="9619153" cy="2633516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552502" y="8056770"/>
            <a:ext cx="8427438" cy="2403059"/>
            <a:chOff x="0" y="0"/>
            <a:chExt cx="11236584" cy="320407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791338" y="0"/>
              <a:ext cx="3445246" cy="320407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3371" y="2357763"/>
            <a:ext cx="14388875" cy="656492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9071" y="216569"/>
            <a:ext cx="11624201" cy="252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34524F"/>
                </a:solidFill>
                <a:latin typeface="Nunito Bold"/>
              </a:rPr>
              <a:t>Registration</a:t>
            </a:r>
          </a:p>
          <a:p>
            <a:pPr>
              <a:lnSpc>
                <a:spcPts val="4479"/>
              </a:lnSpc>
            </a:pPr>
            <a:endParaRPr lang="en-US" sz="3199" dirty="0">
              <a:solidFill>
                <a:srgbClr val="34524F"/>
              </a:solidFill>
              <a:latin typeface="Nunito Bold"/>
            </a:endParaRPr>
          </a:p>
          <a:p>
            <a:pPr>
              <a:lnSpc>
                <a:spcPts val="3639"/>
              </a:lnSpc>
            </a:pPr>
            <a:r>
              <a:rPr lang="en-US" sz="3199" dirty="0">
                <a:solidFill>
                  <a:srgbClr val="34524F"/>
                </a:solidFill>
                <a:latin typeface="Nunito"/>
              </a:rPr>
              <a:t>3. Check Agreement and affirm affiliation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 - Click continue to create your CITI Program Username/Password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34524F"/>
              </a:solidFill>
              <a:latin typeface="Nunito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325485" y="7188107"/>
            <a:ext cx="9146183" cy="1531695"/>
            <a:chOff x="0" y="0"/>
            <a:chExt cx="3981351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3981352" cy="614680"/>
            </a:xfrm>
            <a:custGeom>
              <a:avLst/>
              <a:gdLst/>
              <a:ahLst/>
              <a:cxnLst/>
              <a:rect l="l" t="t" r="r" b="b"/>
              <a:pathLst>
                <a:path w="3981352" h="614680">
                  <a:moveTo>
                    <a:pt x="3981352" y="307340"/>
                  </a:moveTo>
                  <a:cubicBezTo>
                    <a:pt x="3981352" y="138430"/>
                    <a:pt x="3844191" y="1270"/>
                    <a:pt x="3674247" y="0"/>
                  </a:cubicBezTo>
                  <a:lnTo>
                    <a:pt x="307120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120" y="614680"/>
                  </a:cubicBezTo>
                  <a:lnTo>
                    <a:pt x="3675281" y="614680"/>
                  </a:lnTo>
                  <a:cubicBezTo>
                    <a:pt x="3844192" y="614680"/>
                    <a:pt x="3981352" y="476250"/>
                    <a:pt x="3981352" y="307340"/>
                  </a:cubicBezTo>
                  <a:close/>
                  <a:moveTo>
                    <a:pt x="3674247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3674247" y="54610"/>
                  </a:lnTo>
                  <a:cubicBezTo>
                    <a:pt x="3813711" y="54610"/>
                    <a:pt x="3926742" y="167640"/>
                    <a:pt x="3926742" y="307340"/>
                  </a:cubicBezTo>
                  <a:cubicBezTo>
                    <a:pt x="3926742" y="447040"/>
                    <a:pt x="3813711" y="560070"/>
                    <a:pt x="3674247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092882" y="7405888"/>
            <a:ext cx="1600888" cy="2001802"/>
            <a:chOff x="0" y="0"/>
            <a:chExt cx="2134518" cy="266907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5725"/>
              <a:ext cx="2134518" cy="120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4"/>
                </a:lnSpc>
              </a:pPr>
              <a:r>
                <a:rPr lang="en-US" sz="6400">
                  <a:solidFill>
                    <a:srgbClr val="FF1616"/>
                  </a:solidFill>
                  <a:latin typeface="Knewave Italics"/>
                </a:rPr>
                <a:t>3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72968"/>
              <a:ext cx="2134518" cy="444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257463"/>
              <a:ext cx="2134518" cy="41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7653484"/>
            <a:ext cx="9619153" cy="2633516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552502" y="8056770"/>
            <a:ext cx="8427438" cy="2403059"/>
            <a:chOff x="0" y="0"/>
            <a:chExt cx="11236584" cy="320407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791338" y="0"/>
              <a:ext cx="3445246" cy="320407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41764" y="2135633"/>
            <a:ext cx="14737702" cy="683460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2581" y="254714"/>
            <a:ext cx="7273550" cy="2523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34524F"/>
                </a:solidFill>
                <a:latin typeface="Nunito Bold"/>
              </a:rPr>
              <a:t>Registration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34524F"/>
              </a:solidFill>
              <a:latin typeface="Nunito Bold"/>
            </a:endParaRPr>
          </a:p>
          <a:p>
            <a:pPr>
              <a:lnSpc>
                <a:spcPts val="3639"/>
              </a:lnSpc>
            </a:pPr>
            <a:r>
              <a:rPr lang="en-US" sz="3200" dirty="0">
                <a:solidFill>
                  <a:srgbClr val="34524F"/>
                </a:solidFill>
                <a:latin typeface="Nunito"/>
              </a:rPr>
              <a:t>4. Fill you personal information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 - Click "Continue to Step 3"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599" dirty="0">
              <a:solidFill>
                <a:srgbClr val="34524F"/>
              </a:solidFill>
              <a:latin typeface="Nunito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054907" y="8201616"/>
            <a:ext cx="1645554" cy="482822"/>
            <a:chOff x="0" y="0"/>
            <a:chExt cx="2272418" cy="666750"/>
          </a:xfrm>
        </p:grpSpPr>
        <p:sp>
          <p:nvSpPr>
            <p:cNvPr id="10" name="Freeform 10"/>
            <p:cNvSpPr/>
            <p:nvPr/>
          </p:nvSpPr>
          <p:spPr>
            <a:xfrm>
              <a:off x="0" y="29210"/>
              <a:ext cx="2272418" cy="614680"/>
            </a:xfrm>
            <a:custGeom>
              <a:avLst/>
              <a:gdLst/>
              <a:ahLst/>
              <a:cxnLst/>
              <a:rect l="l" t="t" r="r" b="b"/>
              <a:pathLst>
                <a:path w="2272418" h="614680">
                  <a:moveTo>
                    <a:pt x="2272418" y="307340"/>
                  </a:moveTo>
                  <a:cubicBezTo>
                    <a:pt x="2272418" y="138430"/>
                    <a:pt x="2135258" y="1270"/>
                    <a:pt x="1965484" y="0"/>
                  </a:cubicBezTo>
                  <a:lnTo>
                    <a:pt x="306961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61" y="614680"/>
                  </a:cubicBezTo>
                  <a:lnTo>
                    <a:pt x="1966348" y="614680"/>
                  </a:lnTo>
                  <a:cubicBezTo>
                    <a:pt x="2135258" y="614680"/>
                    <a:pt x="2272418" y="476250"/>
                    <a:pt x="2272418" y="307340"/>
                  </a:cubicBezTo>
                  <a:close/>
                  <a:moveTo>
                    <a:pt x="1965484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965484" y="54610"/>
                  </a:lnTo>
                  <a:cubicBezTo>
                    <a:pt x="2104778" y="54610"/>
                    <a:pt x="2217808" y="167640"/>
                    <a:pt x="2217808" y="307340"/>
                  </a:cubicBezTo>
                  <a:cubicBezTo>
                    <a:pt x="2217808" y="447040"/>
                    <a:pt x="2104778" y="560070"/>
                    <a:pt x="1965484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454019" y="3024388"/>
            <a:ext cx="1600888" cy="2001802"/>
            <a:chOff x="0" y="0"/>
            <a:chExt cx="2134518" cy="266907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85725"/>
              <a:ext cx="2134518" cy="120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4"/>
                </a:lnSpc>
              </a:pPr>
              <a:r>
                <a:rPr lang="en-US" sz="6400">
                  <a:solidFill>
                    <a:srgbClr val="FF1616"/>
                  </a:solidFill>
                  <a:latin typeface="Knewave Italics"/>
                </a:rPr>
                <a:t>4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372968"/>
              <a:ext cx="2134518" cy="444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257463"/>
              <a:ext cx="2134518" cy="41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6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885771" y="3175878"/>
            <a:ext cx="3094170" cy="724274"/>
            <a:chOff x="0" y="0"/>
            <a:chExt cx="2848421" cy="666750"/>
          </a:xfrm>
        </p:grpSpPr>
        <p:sp>
          <p:nvSpPr>
            <p:cNvPr id="16" name="Freeform 16"/>
            <p:cNvSpPr/>
            <p:nvPr/>
          </p:nvSpPr>
          <p:spPr>
            <a:xfrm>
              <a:off x="0" y="29210"/>
              <a:ext cx="2848421" cy="614680"/>
            </a:xfrm>
            <a:custGeom>
              <a:avLst/>
              <a:gdLst/>
              <a:ahLst/>
              <a:cxnLst/>
              <a:rect l="l" t="t" r="r" b="b"/>
              <a:pathLst>
                <a:path w="2848421" h="614680">
                  <a:moveTo>
                    <a:pt x="2848421" y="307340"/>
                  </a:moveTo>
                  <a:cubicBezTo>
                    <a:pt x="2848421" y="138430"/>
                    <a:pt x="2711261" y="1270"/>
                    <a:pt x="2541430" y="0"/>
                  </a:cubicBezTo>
                  <a:lnTo>
                    <a:pt x="307014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014" y="614680"/>
                  </a:cubicBezTo>
                  <a:lnTo>
                    <a:pt x="2542351" y="614680"/>
                  </a:lnTo>
                  <a:cubicBezTo>
                    <a:pt x="2711261" y="614680"/>
                    <a:pt x="2848421" y="476250"/>
                    <a:pt x="2848421" y="307340"/>
                  </a:cubicBezTo>
                  <a:close/>
                  <a:moveTo>
                    <a:pt x="2541430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541430" y="54610"/>
                  </a:lnTo>
                  <a:cubicBezTo>
                    <a:pt x="2680781" y="54610"/>
                    <a:pt x="2793811" y="167640"/>
                    <a:pt x="2793811" y="307340"/>
                  </a:cubicBezTo>
                  <a:cubicBezTo>
                    <a:pt x="2793811" y="447040"/>
                    <a:pt x="2680781" y="560070"/>
                    <a:pt x="2541430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7653484"/>
            <a:ext cx="9619153" cy="2633516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552502" y="8056770"/>
            <a:ext cx="8427438" cy="2403059"/>
            <a:chOff x="0" y="0"/>
            <a:chExt cx="11236584" cy="320407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791338" y="0"/>
              <a:ext cx="3445246" cy="320407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/>
          <a:srcRect l="11868"/>
          <a:stretch/>
        </p:blipFill>
        <p:spPr>
          <a:xfrm>
            <a:off x="3886200" y="1954563"/>
            <a:ext cx="13788974" cy="715789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766221" y="2535214"/>
            <a:ext cx="9060111" cy="2758491"/>
            <a:chOff x="0" y="0"/>
            <a:chExt cx="2796331" cy="8513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96330" cy="851386"/>
            </a:xfrm>
            <a:custGeom>
              <a:avLst/>
              <a:gdLst/>
              <a:ahLst/>
              <a:cxnLst/>
              <a:rect l="l" t="t" r="r" b="b"/>
              <a:pathLst>
                <a:path w="2796330" h="851386">
                  <a:moveTo>
                    <a:pt x="235966" y="0"/>
                  </a:moveTo>
                  <a:lnTo>
                    <a:pt x="0" y="235966"/>
                  </a:lnTo>
                  <a:lnTo>
                    <a:pt x="0" y="615420"/>
                  </a:lnTo>
                  <a:lnTo>
                    <a:pt x="235966" y="851386"/>
                  </a:lnTo>
                  <a:lnTo>
                    <a:pt x="2560365" y="851386"/>
                  </a:lnTo>
                  <a:lnTo>
                    <a:pt x="2796330" y="615420"/>
                  </a:lnTo>
                  <a:lnTo>
                    <a:pt x="2796330" y="235966"/>
                  </a:lnTo>
                  <a:lnTo>
                    <a:pt x="2560364" y="0"/>
                  </a:lnTo>
                  <a:close/>
                  <a:moveTo>
                    <a:pt x="257048" y="44069"/>
                  </a:moveTo>
                  <a:lnTo>
                    <a:pt x="2539283" y="44069"/>
                  </a:lnTo>
                  <a:lnTo>
                    <a:pt x="2752262" y="257048"/>
                  </a:lnTo>
                  <a:lnTo>
                    <a:pt x="2752262" y="594338"/>
                  </a:lnTo>
                  <a:lnTo>
                    <a:pt x="2539283" y="807317"/>
                  </a:lnTo>
                  <a:lnTo>
                    <a:pt x="257048" y="807317"/>
                  </a:lnTo>
                  <a:lnTo>
                    <a:pt x="44069" y="594338"/>
                  </a:lnTo>
                  <a:lnTo>
                    <a:pt x="44069" y="257048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67236" y="220251"/>
            <a:ext cx="8265141" cy="2523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34524F"/>
                </a:solidFill>
                <a:latin typeface="Nunito Bold"/>
              </a:rPr>
              <a:t>Registration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34524F"/>
              </a:solidFill>
              <a:latin typeface="Nunito Bold"/>
            </a:endParaRPr>
          </a:p>
          <a:p>
            <a:pPr>
              <a:lnSpc>
                <a:spcPts val="3639"/>
              </a:lnSpc>
            </a:pPr>
            <a:r>
              <a:rPr lang="en-US" sz="3200" dirty="0">
                <a:solidFill>
                  <a:srgbClr val="34524F"/>
                </a:solidFill>
                <a:latin typeface="Nunito"/>
              </a:rPr>
              <a:t>5. Create your username and password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 - Click "Continue to Step 4"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599" dirty="0">
              <a:solidFill>
                <a:srgbClr val="34524F"/>
              </a:solidFill>
              <a:latin typeface="Nunito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5113718" y="8340748"/>
            <a:ext cx="2271935" cy="629494"/>
            <a:chOff x="0" y="0"/>
            <a:chExt cx="2406397" cy="666750"/>
          </a:xfrm>
        </p:grpSpPr>
        <p:sp>
          <p:nvSpPr>
            <p:cNvPr id="12" name="Freeform 12"/>
            <p:cNvSpPr/>
            <p:nvPr/>
          </p:nvSpPr>
          <p:spPr>
            <a:xfrm>
              <a:off x="0" y="29210"/>
              <a:ext cx="2406397" cy="614680"/>
            </a:xfrm>
            <a:custGeom>
              <a:avLst/>
              <a:gdLst/>
              <a:ahLst/>
              <a:cxnLst/>
              <a:rect l="l" t="t" r="r" b="b"/>
              <a:pathLst>
                <a:path w="2406397" h="614680">
                  <a:moveTo>
                    <a:pt x="2406397" y="307340"/>
                  </a:moveTo>
                  <a:cubicBezTo>
                    <a:pt x="2406397" y="138430"/>
                    <a:pt x="2269236" y="1270"/>
                    <a:pt x="2099449" y="0"/>
                  </a:cubicBezTo>
                  <a:lnTo>
                    <a:pt x="306973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73" y="614680"/>
                  </a:cubicBezTo>
                  <a:lnTo>
                    <a:pt x="2100327" y="614680"/>
                  </a:lnTo>
                  <a:cubicBezTo>
                    <a:pt x="2269237" y="614680"/>
                    <a:pt x="2406397" y="476250"/>
                    <a:pt x="2406397" y="307340"/>
                  </a:cubicBezTo>
                  <a:close/>
                  <a:moveTo>
                    <a:pt x="2099449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099449" y="54610"/>
                  </a:lnTo>
                  <a:cubicBezTo>
                    <a:pt x="2238757" y="54610"/>
                    <a:pt x="2351787" y="167640"/>
                    <a:pt x="2351787" y="307340"/>
                  </a:cubicBezTo>
                  <a:cubicBezTo>
                    <a:pt x="2351787" y="447040"/>
                    <a:pt x="2238757" y="560070"/>
                    <a:pt x="2099449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3461985" y="3291902"/>
            <a:ext cx="1600888" cy="2001802"/>
            <a:chOff x="0" y="0"/>
            <a:chExt cx="2134518" cy="266907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85725"/>
              <a:ext cx="2134518" cy="120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4"/>
                </a:lnSpc>
              </a:pPr>
              <a:r>
                <a:rPr lang="en-US" sz="6400">
                  <a:solidFill>
                    <a:srgbClr val="FF1616"/>
                  </a:solidFill>
                  <a:latin typeface="Knewave Italics"/>
                </a:rPr>
                <a:t>5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372968"/>
              <a:ext cx="2134518" cy="444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257463"/>
              <a:ext cx="2134518" cy="41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7653484"/>
            <a:ext cx="9619153" cy="2633516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552502" y="8056770"/>
            <a:ext cx="8427438" cy="2403059"/>
            <a:chOff x="0" y="0"/>
            <a:chExt cx="11236584" cy="320407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791338" y="0"/>
              <a:ext cx="3445246" cy="320407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69215" y="394965"/>
            <a:ext cx="9525212" cy="4548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69215" y="5143500"/>
            <a:ext cx="9525212" cy="45840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800" y="422011"/>
            <a:ext cx="6782873" cy="2523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34524F"/>
                </a:solidFill>
                <a:latin typeface="Nunito Bold"/>
              </a:rPr>
              <a:t>Registration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34524F"/>
              </a:solidFill>
              <a:latin typeface="Nunito Bold"/>
            </a:endParaRPr>
          </a:p>
          <a:p>
            <a:pPr>
              <a:lnSpc>
                <a:spcPts val="3639"/>
              </a:lnSpc>
            </a:pPr>
            <a:r>
              <a:rPr lang="en-US" sz="3200" dirty="0">
                <a:solidFill>
                  <a:srgbClr val="34524F"/>
                </a:solidFill>
                <a:latin typeface="Nunito"/>
              </a:rPr>
              <a:t>6. Fill more information 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 - Click "Continue to Step 5"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599" dirty="0">
              <a:solidFill>
                <a:srgbClr val="34524F"/>
              </a:solidFill>
              <a:latin typeface="Nuni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843973" y="1444648"/>
            <a:ext cx="2271935" cy="629494"/>
            <a:chOff x="0" y="0"/>
            <a:chExt cx="2406397" cy="666750"/>
          </a:xfrm>
        </p:grpSpPr>
        <p:sp>
          <p:nvSpPr>
            <p:cNvPr id="11" name="Freeform 11"/>
            <p:cNvSpPr/>
            <p:nvPr/>
          </p:nvSpPr>
          <p:spPr>
            <a:xfrm>
              <a:off x="0" y="29210"/>
              <a:ext cx="2406397" cy="614680"/>
            </a:xfrm>
            <a:custGeom>
              <a:avLst/>
              <a:gdLst/>
              <a:ahLst/>
              <a:cxnLst/>
              <a:rect l="l" t="t" r="r" b="b"/>
              <a:pathLst>
                <a:path w="2406397" h="614680">
                  <a:moveTo>
                    <a:pt x="2406397" y="307340"/>
                  </a:moveTo>
                  <a:cubicBezTo>
                    <a:pt x="2406397" y="138430"/>
                    <a:pt x="2269236" y="1270"/>
                    <a:pt x="2099449" y="0"/>
                  </a:cubicBezTo>
                  <a:lnTo>
                    <a:pt x="306973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73" y="614680"/>
                  </a:cubicBezTo>
                  <a:lnTo>
                    <a:pt x="2100327" y="614680"/>
                  </a:lnTo>
                  <a:cubicBezTo>
                    <a:pt x="2269237" y="614680"/>
                    <a:pt x="2406397" y="476250"/>
                    <a:pt x="2406397" y="307340"/>
                  </a:cubicBezTo>
                  <a:close/>
                  <a:moveTo>
                    <a:pt x="2099449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2099449" y="54610"/>
                  </a:lnTo>
                  <a:cubicBezTo>
                    <a:pt x="2238757" y="54610"/>
                    <a:pt x="2351787" y="167640"/>
                    <a:pt x="2351787" y="307340"/>
                  </a:cubicBezTo>
                  <a:cubicBezTo>
                    <a:pt x="2351787" y="447040"/>
                    <a:pt x="2238757" y="560070"/>
                    <a:pt x="2099449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72523" y="8655495"/>
            <a:ext cx="1711264" cy="629494"/>
            <a:chOff x="0" y="0"/>
            <a:chExt cx="1812543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1812543" cy="614680"/>
            </a:xfrm>
            <a:custGeom>
              <a:avLst/>
              <a:gdLst/>
              <a:ahLst/>
              <a:cxnLst/>
              <a:rect l="l" t="t" r="r" b="b"/>
              <a:pathLst>
                <a:path w="1812543" h="614680">
                  <a:moveTo>
                    <a:pt x="1812543" y="307340"/>
                  </a:moveTo>
                  <a:cubicBezTo>
                    <a:pt x="1812543" y="138430"/>
                    <a:pt x="1675383" y="1270"/>
                    <a:pt x="1505655" y="0"/>
                  </a:cubicBezTo>
                  <a:lnTo>
                    <a:pt x="306918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918" y="614680"/>
                  </a:cubicBezTo>
                  <a:lnTo>
                    <a:pt x="1506473" y="614680"/>
                  </a:lnTo>
                  <a:cubicBezTo>
                    <a:pt x="1675383" y="614680"/>
                    <a:pt x="1812543" y="476250"/>
                    <a:pt x="1812543" y="307340"/>
                  </a:cubicBezTo>
                  <a:close/>
                  <a:moveTo>
                    <a:pt x="1505655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505655" y="54610"/>
                  </a:lnTo>
                  <a:cubicBezTo>
                    <a:pt x="1644903" y="54610"/>
                    <a:pt x="1757933" y="167640"/>
                    <a:pt x="1757933" y="307340"/>
                  </a:cubicBezTo>
                  <a:cubicBezTo>
                    <a:pt x="1757933" y="447040"/>
                    <a:pt x="1644903" y="560070"/>
                    <a:pt x="1505655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649261" y="1245790"/>
            <a:ext cx="1600888" cy="2001802"/>
            <a:chOff x="0" y="0"/>
            <a:chExt cx="2134518" cy="266907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85725"/>
              <a:ext cx="2134518" cy="120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4"/>
                </a:lnSpc>
              </a:pPr>
              <a:r>
                <a:rPr lang="en-US" sz="6400">
                  <a:solidFill>
                    <a:srgbClr val="FF1616"/>
                  </a:solidFill>
                  <a:latin typeface="Knewave Italics"/>
                </a:rPr>
                <a:t>6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372968"/>
              <a:ext cx="2134518" cy="444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257463"/>
              <a:ext cx="2134518" cy="41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3916" y="7653484"/>
            <a:ext cx="9619153" cy="2633516"/>
          </a:xfrm>
          <a:prstGeom prst="rect">
            <a:avLst/>
          </a:prstGeom>
          <a:solidFill>
            <a:srgbClr val="F3F5F0"/>
          </a:solidFill>
        </p:spPr>
      </p:sp>
      <p:grpSp>
        <p:nvGrpSpPr>
          <p:cNvPr id="3" name="Group 3"/>
          <p:cNvGrpSpPr/>
          <p:nvPr/>
        </p:nvGrpSpPr>
        <p:grpSpPr>
          <a:xfrm>
            <a:off x="552502" y="8056770"/>
            <a:ext cx="8427438" cy="2403059"/>
            <a:chOff x="0" y="0"/>
            <a:chExt cx="11236584" cy="320407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3445246" cy="320407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886313" y="0"/>
              <a:ext cx="3445246" cy="320407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791338" y="0"/>
              <a:ext cx="3445246" cy="3204079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84171" y="394965"/>
            <a:ext cx="9395756" cy="44512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84171" y="5060304"/>
            <a:ext cx="9395756" cy="44277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800" y="414427"/>
            <a:ext cx="6664941" cy="2985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34524F"/>
                </a:solidFill>
                <a:latin typeface="Nunito Bold"/>
              </a:rPr>
              <a:t>Registration</a:t>
            </a:r>
          </a:p>
          <a:p>
            <a:pPr>
              <a:lnSpc>
                <a:spcPts val="4480"/>
              </a:lnSpc>
            </a:pPr>
            <a:endParaRPr lang="en-US" sz="3200" dirty="0">
              <a:solidFill>
                <a:srgbClr val="34524F"/>
              </a:solidFill>
              <a:latin typeface="Nunito Bold"/>
            </a:endParaRPr>
          </a:p>
          <a:p>
            <a:pPr>
              <a:lnSpc>
                <a:spcPts val="3639"/>
              </a:lnSpc>
            </a:pPr>
            <a:r>
              <a:rPr lang="en-US" sz="3200" dirty="0">
                <a:solidFill>
                  <a:srgbClr val="34524F"/>
                </a:solidFill>
                <a:latin typeface="Nunito"/>
              </a:rPr>
              <a:t>7. Fill more information 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 - Choose “NO” for CEU</a:t>
            </a:r>
          </a:p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34524F"/>
                </a:solidFill>
                <a:latin typeface="Nunito"/>
              </a:rPr>
              <a:t>    - Click "Continue to Step 6"</a:t>
            </a:r>
          </a:p>
          <a:p>
            <a:pPr>
              <a:lnSpc>
                <a:spcPts val="3640"/>
              </a:lnSpc>
              <a:spcBef>
                <a:spcPct val="0"/>
              </a:spcBef>
            </a:pPr>
            <a:endParaRPr lang="en-US" sz="2599" dirty="0">
              <a:solidFill>
                <a:srgbClr val="34524F"/>
              </a:solidFill>
              <a:latin typeface="Nunito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967798" y="1254153"/>
            <a:ext cx="5472335" cy="629494"/>
            <a:chOff x="0" y="0"/>
            <a:chExt cx="5796208" cy="666750"/>
          </a:xfrm>
        </p:grpSpPr>
        <p:sp>
          <p:nvSpPr>
            <p:cNvPr id="11" name="Freeform 11"/>
            <p:cNvSpPr/>
            <p:nvPr/>
          </p:nvSpPr>
          <p:spPr>
            <a:xfrm>
              <a:off x="0" y="29210"/>
              <a:ext cx="5796208" cy="614680"/>
            </a:xfrm>
            <a:custGeom>
              <a:avLst/>
              <a:gdLst/>
              <a:ahLst/>
              <a:cxnLst/>
              <a:rect l="l" t="t" r="r" b="b"/>
              <a:pathLst>
                <a:path w="5796208" h="614680">
                  <a:moveTo>
                    <a:pt x="5796207" y="307340"/>
                  </a:moveTo>
                  <a:cubicBezTo>
                    <a:pt x="5796207" y="138430"/>
                    <a:pt x="5659048" y="1270"/>
                    <a:pt x="5488923" y="0"/>
                  </a:cubicBezTo>
                  <a:lnTo>
                    <a:pt x="307289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7289" y="614680"/>
                  </a:cubicBezTo>
                  <a:lnTo>
                    <a:pt x="5490138" y="614680"/>
                  </a:lnTo>
                  <a:cubicBezTo>
                    <a:pt x="5659048" y="614680"/>
                    <a:pt x="5796208" y="476250"/>
                    <a:pt x="5796208" y="307340"/>
                  </a:cubicBezTo>
                  <a:close/>
                  <a:moveTo>
                    <a:pt x="5488923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5488923" y="54610"/>
                  </a:lnTo>
                  <a:cubicBezTo>
                    <a:pt x="5628568" y="54610"/>
                    <a:pt x="5741598" y="167640"/>
                    <a:pt x="5741598" y="307340"/>
                  </a:cubicBezTo>
                  <a:cubicBezTo>
                    <a:pt x="5741598" y="447040"/>
                    <a:pt x="5628568" y="560070"/>
                    <a:pt x="5488923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967798" y="8436285"/>
            <a:ext cx="1405160" cy="629494"/>
            <a:chOff x="0" y="0"/>
            <a:chExt cx="1488323" cy="666750"/>
          </a:xfrm>
        </p:grpSpPr>
        <p:sp>
          <p:nvSpPr>
            <p:cNvPr id="13" name="Freeform 13"/>
            <p:cNvSpPr/>
            <p:nvPr/>
          </p:nvSpPr>
          <p:spPr>
            <a:xfrm>
              <a:off x="0" y="29210"/>
              <a:ext cx="1488323" cy="614680"/>
            </a:xfrm>
            <a:custGeom>
              <a:avLst/>
              <a:gdLst/>
              <a:ahLst/>
              <a:cxnLst/>
              <a:rect l="l" t="t" r="r" b="b"/>
              <a:pathLst>
                <a:path w="1488323" h="614680">
                  <a:moveTo>
                    <a:pt x="1488323" y="307340"/>
                  </a:moveTo>
                  <a:cubicBezTo>
                    <a:pt x="1488323" y="138430"/>
                    <a:pt x="1351163" y="1270"/>
                    <a:pt x="1181467" y="0"/>
                  </a:cubicBezTo>
                  <a:lnTo>
                    <a:pt x="306888" y="0"/>
                  </a:lnTo>
                  <a:cubicBezTo>
                    <a:pt x="137160" y="0"/>
                    <a:pt x="0" y="138430"/>
                    <a:pt x="0" y="307340"/>
                  </a:cubicBezTo>
                  <a:cubicBezTo>
                    <a:pt x="0" y="476250"/>
                    <a:pt x="137160" y="614680"/>
                    <a:pt x="306888" y="614680"/>
                  </a:cubicBezTo>
                  <a:lnTo>
                    <a:pt x="1182253" y="614680"/>
                  </a:lnTo>
                  <a:cubicBezTo>
                    <a:pt x="1351163" y="614680"/>
                    <a:pt x="1488323" y="476250"/>
                    <a:pt x="1488323" y="307340"/>
                  </a:cubicBezTo>
                  <a:close/>
                  <a:moveTo>
                    <a:pt x="1181467" y="560070"/>
                  </a:moveTo>
                  <a:lnTo>
                    <a:pt x="306070" y="560070"/>
                  </a:lnTo>
                  <a:cubicBezTo>
                    <a:pt x="166370" y="560070"/>
                    <a:pt x="53340" y="447040"/>
                    <a:pt x="53340" y="307340"/>
                  </a:cubicBezTo>
                  <a:cubicBezTo>
                    <a:pt x="53340" y="167640"/>
                    <a:pt x="166370" y="54610"/>
                    <a:pt x="306070" y="54610"/>
                  </a:cubicBezTo>
                  <a:lnTo>
                    <a:pt x="1181467" y="54610"/>
                  </a:lnTo>
                  <a:cubicBezTo>
                    <a:pt x="1320683" y="54610"/>
                    <a:pt x="1433713" y="167640"/>
                    <a:pt x="1433713" y="307340"/>
                  </a:cubicBezTo>
                  <a:cubicBezTo>
                    <a:pt x="1433713" y="447040"/>
                    <a:pt x="1320683" y="560070"/>
                    <a:pt x="1181467" y="56007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782611" y="1028700"/>
            <a:ext cx="1600888" cy="2001802"/>
            <a:chOff x="0" y="0"/>
            <a:chExt cx="2134518" cy="266907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85725"/>
              <a:ext cx="2134518" cy="120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84"/>
                </a:lnSpc>
              </a:pPr>
              <a:r>
                <a:rPr lang="en-US" sz="6400">
                  <a:solidFill>
                    <a:srgbClr val="FF1616"/>
                  </a:solidFill>
                  <a:latin typeface="Knewave Bold Italics"/>
                </a:rPr>
                <a:t>7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372968"/>
              <a:ext cx="2134518" cy="444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257463"/>
              <a:ext cx="2134518" cy="411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6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752</Words>
  <Application>Microsoft Office PowerPoint</Application>
  <PresentationFormat>Custom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Pridi Regular Bold</vt:lpstr>
      <vt:lpstr>Nunito</vt:lpstr>
      <vt:lpstr>Athiti SemiBold Bold</vt:lpstr>
      <vt:lpstr>Arial</vt:lpstr>
      <vt:lpstr>Nunito Bold</vt:lpstr>
      <vt:lpstr>Garuda</vt:lpstr>
      <vt:lpstr>Arimo Bold</vt:lpstr>
      <vt:lpstr>Halant Medium Bold</vt:lpstr>
      <vt:lpstr>Calibri</vt:lpstr>
      <vt:lpstr>Knewave Bold Italics</vt:lpstr>
      <vt:lpstr>Knewave Italics</vt:lpstr>
      <vt:lpstr>Halant Medium</vt:lpstr>
      <vt:lpstr>Arimo</vt:lpstr>
      <vt:lpstr>Pridi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 Program for Faculty of Medicine, CMU</dc:title>
  <cp:lastModifiedBy>Sineenart</cp:lastModifiedBy>
  <cp:revision>5</cp:revision>
  <dcterms:created xsi:type="dcterms:W3CDTF">2006-08-16T00:00:00Z</dcterms:created>
  <dcterms:modified xsi:type="dcterms:W3CDTF">2020-03-25T23:33:12Z</dcterms:modified>
  <dc:identifier>DAD297XpKkU</dc:identifier>
</cp:coreProperties>
</file>